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1"/>
  </p:notesMasterIdLst>
  <p:sldIdLst>
    <p:sldId id="256" r:id="rId2"/>
    <p:sldId id="259" r:id="rId3"/>
    <p:sldId id="387" r:id="rId4"/>
    <p:sldId id="390" r:id="rId5"/>
    <p:sldId id="391" r:id="rId6"/>
    <p:sldId id="392" r:id="rId7"/>
    <p:sldId id="261" r:id="rId8"/>
    <p:sldId id="271" r:id="rId9"/>
    <p:sldId id="354" r:id="rId10"/>
    <p:sldId id="278" r:id="rId11"/>
    <p:sldId id="349" r:id="rId12"/>
    <p:sldId id="290" r:id="rId13"/>
    <p:sldId id="347" r:id="rId14"/>
    <p:sldId id="348" r:id="rId15"/>
    <p:sldId id="286" r:id="rId16"/>
    <p:sldId id="357" r:id="rId17"/>
    <p:sldId id="358" r:id="rId18"/>
    <p:sldId id="359" r:id="rId19"/>
    <p:sldId id="360" r:id="rId20"/>
    <p:sldId id="361" r:id="rId21"/>
    <p:sldId id="362" r:id="rId22"/>
    <p:sldId id="363" r:id="rId23"/>
    <p:sldId id="394" r:id="rId24"/>
    <p:sldId id="274" r:id="rId25"/>
    <p:sldId id="283" r:id="rId26"/>
    <p:sldId id="395" r:id="rId27"/>
    <p:sldId id="369" r:id="rId28"/>
    <p:sldId id="371" r:id="rId29"/>
    <p:sldId id="372" r:id="rId30"/>
    <p:sldId id="373" r:id="rId31"/>
    <p:sldId id="374" r:id="rId32"/>
    <p:sldId id="376" r:id="rId33"/>
    <p:sldId id="377" r:id="rId34"/>
    <p:sldId id="378" r:id="rId35"/>
    <p:sldId id="379" r:id="rId36"/>
    <p:sldId id="380" r:id="rId37"/>
    <p:sldId id="393" r:id="rId38"/>
    <p:sldId id="382" r:id="rId39"/>
    <p:sldId id="396" r:id="rId4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920" autoAdjust="0"/>
    <p:restoredTop sz="59192" autoAdjust="0"/>
  </p:normalViewPr>
  <p:slideViewPr>
    <p:cSldViewPr snapToGrid="0">
      <p:cViewPr varScale="1">
        <p:scale>
          <a:sx n="82" d="100"/>
          <a:sy n="82" d="100"/>
        </p:scale>
        <p:origin x="196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682392-894D-4725-AA96-13C2221F0187}" type="datetimeFigureOut">
              <a:rPr lang="en-US" smtClean="0"/>
              <a:t>10/2/2019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421500-ABA7-4F80-9F33-EE022DA3CCF5}" type="slidenum">
              <a:rPr lang="en-US" smtClean="0"/>
              <a:t>‹#›</a:t>
            </a:fld>
            <a:endParaRPr lang="en-US" dirty="0"/>
          </a:p>
        </p:txBody>
      </p:sp>
    </p:spTree>
    <p:extLst>
      <p:ext uri="{BB962C8B-B14F-4D97-AF65-F5344CB8AC3E}">
        <p14:creationId xmlns:p14="http://schemas.microsoft.com/office/powerpoint/2010/main" val="3080979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Report No. FHWA-SA-19-034  </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Acknowledgement</a:t>
            </a:r>
            <a:r>
              <a:rPr lang="en-US" dirty="0"/>
              <a:t>: Some of the content in this module was presented at the Transportation Research Board 2019 Annual Meeting and has been adapted with permission from Michael Kenneth Lemke, Texas A&amp;M University; Becky Nauman, </a:t>
            </a:r>
            <a:r>
              <a:rPr lang="en-US" sz="1200" i="0" dirty="0"/>
              <a:t>University of North Carolina;</a:t>
            </a:r>
            <a:r>
              <a:rPr lang="en-US" dirty="0"/>
              <a:t> </a:t>
            </a:r>
            <a:r>
              <a:rPr lang="en-US" sz="1200" i="0" dirty="0"/>
              <a:t>Kristen Hassmiller Lich, University of North Carolina; and Jill Kuhlberg, University of North Carolina. We are grateful for their contribution of slide material and time in reviewing these slides.</a:t>
            </a:r>
            <a:endParaRPr lang="en-US"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dirty="0"/>
          </a:p>
        </p:txBody>
      </p:sp>
      <p:sp>
        <p:nvSpPr>
          <p:cNvPr id="4" name="Slide Number Placeholder 3"/>
          <p:cNvSpPr>
            <a:spLocks noGrp="1"/>
          </p:cNvSpPr>
          <p:nvPr>
            <p:ph type="sldNum" sz="quarter" idx="5"/>
          </p:nvPr>
        </p:nvSpPr>
        <p:spPr/>
        <p:txBody>
          <a:bodyPr/>
          <a:lstStyle/>
          <a:p>
            <a:fld id="{E5421500-ABA7-4F80-9F33-EE022DA3CCF5}" type="slidenum">
              <a:rPr lang="en-US" smtClean="0"/>
              <a:t>1</a:t>
            </a:fld>
            <a:endParaRPr lang="en-US" dirty="0"/>
          </a:p>
        </p:txBody>
      </p:sp>
    </p:spTree>
    <p:extLst>
      <p:ext uri="{BB962C8B-B14F-4D97-AF65-F5344CB8AC3E}">
        <p14:creationId xmlns:p14="http://schemas.microsoft.com/office/powerpoint/2010/main" val="3267433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So in the last few slides, we have started to very recognize that there are broader systems around us. These systems have components that are related through feedback. And we’ve started to question how these systems function to produce the outcomes we care about, such as pedestrian or bicycle fatalities, and where we might intervene as pedestrian and bicycle professionals. We have been working on the informal side of the spectrum, but it’s helpful to know that there are entire curricula and courses of study devoted to more formal methods and approaches to study systems. </a:t>
            </a:r>
            <a:r>
              <a:rPr lang="en-US" dirty="0"/>
              <a:t>Systems programs are often housed in Engineering Colleges and many industrial engineering programs teach systems theory and modeling courses. There are also systems courses offered in Business Schools, focusing more heavily on organizational operations. </a:t>
            </a:r>
          </a:p>
          <a:p>
            <a:endParaRPr lang="en-US" b="0" dirty="0"/>
          </a:p>
          <a:p>
            <a:r>
              <a:rPr lang="en-US" b="0" dirty="0"/>
              <a:t>In the last half of this class, we’re going to cover two formal systems methods, one qualitative and one quantitative, that can be used in the context of pedestrian and bicycle planning, design, and policy making.</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Image: </a:t>
            </a:r>
            <a:r>
              <a:rPr lang="en-US" b="0" dirty="0" err="1"/>
              <a:t>Hovmand</a:t>
            </a:r>
            <a:r>
              <a:rPr lang="en-US" b="0" dirty="0"/>
              <a:t>, Peter, S. (2014). Community Based System Dynamics. Springer, NY. </a:t>
            </a:r>
            <a:r>
              <a:rPr lang="en-US" sz="1200" b="0" i="0" kern="1200" dirty="0">
                <a:solidFill>
                  <a:schemeClr val="tx1"/>
                </a:solidFill>
                <a:effectLst/>
                <a:latin typeface="+mn-lt"/>
                <a:ea typeface="+mn-ea"/>
                <a:cs typeface="+mn-cs"/>
              </a:rPr>
              <a:t>https://doi.org/10.1007/978-1-4614-8763-0</a:t>
            </a:r>
            <a:endParaRPr lang="en-US" b="0" dirty="0"/>
          </a:p>
          <a:p>
            <a:endParaRPr lang="en-US" b="0" dirty="0"/>
          </a:p>
          <a:p>
            <a:endParaRPr lang="en-US" b="0" dirty="0"/>
          </a:p>
        </p:txBody>
      </p:sp>
      <p:sp>
        <p:nvSpPr>
          <p:cNvPr id="4" name="Slide Number Placeholder 3"/>
          <p:cNvSpPr>
            <a:spLocks noGrp="1"/>
          </p:cNvSpPr>
          <p:nvPr>
            <p:ph type="sldNum" sz="quarter" idx="5"/>
          </p:nvPr>
        </p:nvSpPr>
        <p:spPr/>
        <p:txBody>
          <a:bodyPr/>
          <a:lstStyle/>
          <a:p>
            <a:fld id="{E5421500-ABA7-4F80-9F33-EE022DA3CCF5}" type="slidenum">
              <a:rPr lang="en-US" smtClean="0"/>
              <a:t>10</a:t>
            </a:fld>
            <a:endParaRPr lang="en-US" dirty="0"/>
          </a:p>
        </p:txBody>
      </p:sp>
    </p:spTree>
    <p:extLst>
      <p:ext uri="{BB962C8B-B14F-4D97-AF65-F5344CB8AC3E}">
        <p14:creationId xmlns:p14="http://schemas.microsoft.com/office/powerpoint/2010/main" val="2699528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Again, while we can’t cover the range of systems methods to problem-solving, we are going to cover an example of community-based systems thinking through causal loop diagramming and using systems dynamics simulation for policy scenario analysis.     </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These are examples of systems tools and not all the systems tools and methods that exist.</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 </a:t>
            </a:r>
            <a:r>
              <a:rPr lang="en-US" b="0" dirty="0" err="1"/>
              <a:t>Hovmand</a:t>
            </a:r>
            <a:r>
              <a:rPr lang="en-US" b="0" dirty="0"/>
              <a:t>, Peter, S. (2014). Community Based System Dynamics. Springer, NY. </a:t>
            </a:r>
            <a:r>
              <a:rPr lang="en-US" sz="1200" b="0" i="0" kern="1200" dirty="0">
                <a:solidFill>
                  <a:schemeClr val="tx1"/>
                </a:solidFill>
                <a:effectLst/>
                <a:latin typeface="+mn-lt"/>
                <a:ea typeface="+mn-ea"/>
                <a:cs typeface="+mn-cs"/>
              </a:rPr>
              <a:t>https://doi.org/10.1007/978-1-4614-8763-0</a:t>
            </a:r>
            <a:endParaRPr lang="en-US" b="0" dirty="0"/>
          </a:p>
          <a:p>
            <a:endParaRPr lang="en-US" b="0" dirty="0"/>
          </a:p>
        </p:txBody>
      </p:sp>
      <p:sp>
        <p:nvSpPr>
          <p:cNvPr id="4" name="Slide Number Placeholder 3"/>
          <p:cNvSpPr>
            <a:spLocks noGrp="1"/>
          </p:cNvSpPr>
          <p:nvPr>
            <p:ph type="sldNum" sz="quarter" idx="5"/>
          </p:nvPr>
        </p:nvSpPr>
        <p:spPr/>
        <p:txBody>
          <a:bodyPr/>
          <a:lstStyle/>
          <a:p>
            <a:fld id="{E5421500-ABA7-4F80-9F33-EE022DA3CCF5}" type="slidenum">
              <a:rPr lang="en-US" smtClean="0"/>
              <a:t>11</a:t>
            </a:fld>
            <a:endParaRPr lang="en-US" dirty="0"/>
          </a:p>
        </p:txBody>
      </p:sp>
    </p:spTree>
    <p:extLst>
      <p:ext uri="{BB962C8B-B14F-4D97-AF65-F5344CB8AC3E}">
        <p14:creationId xmlns:p14="http://schemas.microsoft.com/office/powerpoint/2010/main" val="2180181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Community-based systems thinking is a participatory method for involving communities in the process of understanding and changing systems from the endogenous or feedback perspective. Endogenous perspective, means recognizing the dynamics that are internal to the system, rather than exogenous or external system forces. In other words, it’s learning to identify the feedback loops we were discussing before and leverage or adjust them.</a:t>
            </a:r>
          </a:p>
          <a:p>
            <a:r>
              <a:rPr lang="en-US" b="1" dirty="0"/>
              <a:t>Source: </a:t>
            </a:r>
            <a:r>
              <a:rPr lang="en-US" b="0" dirty="0" err="1"/>
              <a:t>Hovmand</a:t>
            </a:r>
            <a:r>
              <a:rPr lang="en-US" b="0" dirty="0"/>
              <a:t>, Peter, S. (2014). Community Based System Dynamics. Springer, NY. </a:t>
            </a:r>
            <a:r>
              <a:rPr lang="en-US" sz="1200" b="0" i="0" kern="1200" dirty="0">
                <a:solidFill>
                  <a:schemeClr val="tx1"/>
                </a:solidFill>
                <a:effectLst/>
                <a:latin typeface="+mn-lt"/>
                <a:ea typeface="+mn-ea"/>
                <a:cs typeface="+mn-cs"/>
              </a:rPr>
              <a:t>https://doi.org/10.1007/978-1-4614-8763-0</a:t>
            </a:r>
            <a:endParaRPr lang="en-US" b="0" dirty="0"/>
          </a:p>
        </p:txBody>
      </p:sp>
      <p:sp>
        <p:nvSpPr>
          <p:cNvPr id="4" name="Slide Number Placeholder 3"/>
          <p:cNvSpPr>
            <a:spLocks noGrp="1"/>
          </p:cNvSpPr>
          <p:nvPr>
            <p:ph type="sldNum" sz="quarter" idx="5"/>
          </p:nvPr>
        </p:nvSpPr>
        <p:spPr/>
        <p:txBody>
          <a:bodyPr/>
          <a:lstStyle/>
          <a:p>
            <a:fld id="{E5421500-ABA7-4F80-9F33-EE022DA3CCF5}" type="slidenum">
              <a:rPr lang="en-US" smtClean="0"/>
              <a:t>12</a:t>
            </a:fld>
            <a:endParaRPr lang="en-US" dirty="0"/>
          </a:p>
        </p:txBody>
      </p:sp>
    </p:spTree>
    <p:extLst>
      <p:ext uri="{BB962C8B-B14F-4D97-AF65-F5344CB8AC3E}">
        <p14:creationId xmlns:p14="http://schemas.microsoft.com/office/powerpoint/2010/main" val="4242332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sz="1200" dirty="0"/>
              <a:t>Imagine five people with limited vision being asked to describe an elephant.</a:t>
            </a:r>
            <a:br>
              <a:rPr lang="en-US" sz="1200" dirty="0"/>
            </a:br>
            <a:endParaRPr lang="en-US" b="0" dirty="0"/>
          </a:p>
        </p:txBody>
      </p:sp>
      <p:sp>
        <p:nvSpPr>
          <p:cNvPr id="4" name="Slide Number Placeholder 3"/>
          <p:cNvSpPr>
            <a:spLocks noGrp="1"/>
          </p:cNvSpPr>
          <p:nvPr>
            <p:ph type="sldNum" sz="quarter" idx="5"/>
          </p:nvPr>
        </p:nvSpPr>
        <p:spPr/>
        <p:txBody>
          <a:bodyPr/>
          <a:lstStyle/>
          <a:p>
            <a:fld id="{E5421500-ABA7-4F80-9F33-EE022DA3CCF5}" type="slidenum">
              <a:rPr lang="en-US" smtClean="0"/>
              <a:t>13</a:t>
            </a:fld>
            <a:endParaRPr lang="en-US" dirty="0"/>
          </a:p>
        </p:txBody>
      </p:sp>
    </p:spTree>
    <p:extLst>
      <p:ext uri="{BB962C8B-B14F-4D97-AF65-F5344CB8AC3E}">
        <p14:creationId xmlns:p14="http://schemas.microsoft.com/office/powerpoint/2010/main" val="38661176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Key Message</a:t>
            </a:r>
            <a:r>
              <a:rPr lang="en-US" b="0" dirty="0"/>
              <a:t>: The elephant is so big, that each person can only get hold of a certain part. So each sees or feels something different and no one can agree on what the elephant is. Community-based systems thinking is needed because in our transportation system, we often</a:t>
            </a:r>
            <a:r>
              <a:rPr lang="en-US" sz="1200" dirty="0"/>
              <a:t> create plans, make decisions, and act based on incomplete information. </a:t>
            </a:r>
            <a:r>
              <a:rPr lang="en-US" dirty="0"/>
              <a:t>Bringing in stakeholders helps us to see the full scope of the system.</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 </a:t>
            </a:r>
            <a:r>
              <a:rPr lang="en-US" b="0" dirty="0"/>
              <a:t>see Inclusive Public Engagement for more community engagement techniques.</a:t>
            </a:r>
          </a:p>
          <a:p>
            <a:endParaRPr 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14</a:t>
            </a:fld>
            <a:endParaRPr lang="en-US" dirty="0"/>
          </a:p>
        </p:txBody>
      </p:sp>
    </p:spTree>
    <p:extLst>
      <p:ext uri="{BB962C8B-B14F-4D97-AF65-F5344CB8AC3E}">
        <p14:creationId xmlns:p14="http://schemas.microsoft.com/office/powerpoint/2010/main" val="197569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One approach to community-based systems thinking is to go through a group model-building process to develop a causal loop diagram. The transportation field is chock-full of predictive models designed to forecast future growth scenarios or estimate relationships between individual variables and an outcome of interest, such as crashes. Most of these models are built by researchers or “experts” using historical data or literature to develop a conceptual sense of how to structure the model. Systems thinking can complement these approaches, by leveraging the knowledge and intuition and experiences from a larger group of people, who can collectively move beyond just the data on hand or the work of the past.</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15</a:t>
            </a:fld>
            <a:endParaRPr lang="en-US" dirty="0"/>
          </a:p>
        </p:txBody>
      </p:sp>
    </p:spTree>
    <p:extLst>
      <p:ext uri="{BB962C8B-B14F-4D97-AF65-F5344CB8AC3E}">
        <p14:creationId xmlns:p14="http://schemas.microsoft.com/office/powerpoint/2010/main" val="23804129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[Go through items listed on the slide and point them out in the model example.]</a:t>
            </a:r>
            <a:endParaRPr lang="en-US" b="1" dirty="0"/>
          </a:p>
          <a:p>
            <a:r>
              <a:rPr lang="en-US" b="1" dirty="0"/>
              <a:t>Key Message</a:t>
            </a:r>
            <a:r>
              <a:rPr lang="en-US" b="0" dirty="0"/>
              <a:t>: Before we get into the group learning process, let’s first break down the elements of a causal loop diagram. We touched on some of these earlier in the lecture. </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Image from</a:t>
            </a:r>
            <a:r>
              <a:rPr lang="en-US" sz="1200" kern="1200" dirty="0">
                <a:solidFill>
                  <a:schemeClr val="tx1"/>
                </a:solidFill>
                <a:latin typeface="+mn-lt"/>
                <a:ea typeface="+mn-ea"/>
                <a:cs typeface="+mn-cs"/>
              </a:rPr>
              <a:t>: Sandt L, Naumann R, Lich KH, Kuhlberg J, Heiny S. (2018) </a:t>
            </a:r>
            <a:r>
              <a:rPr lang="en-US" sz="1200" i="1" kern="1200" dirty="0">
                <a:solidFill>
                  <a:schemeClr val="tx1"/>
                </a:solidFill>
                <a:latin typeface="+mn-lt"/>
                <a:ea typeface="+mn-ea"/>
                <a:cs typeface="+mn-cs"/>
              </a:rPr>
              <a:t>Explaining the rise in pedestrian fatalities: a systems approach</a:t>
            </a:r>
            <a:r>
              <a:rPr lang="en-US" sz="1200" kern="1200" dirty="0">
                <a:solidFill>
                  <a:schemeClr val="tx1"/>
                </a:solidFill>
                <a:latin typeface="+mn-lt"/>
                <a:ea typeface="+mn-ea"/>
                <a:cs typeface="+mn-cs"/>
              </a:rPr>
              <a:t>. Collaborative Sciences Center for Road Safety Project under U.S. DOT grant #69A3551747113.</a:t>
            </a:r>
          </a:p>
          <a:p>
            <a:endParaRPr lang="en-US" b="0" dirty="0"/>
          </a:p>
        </p:txBody>
      </p:sp>
      <p:sp>
        <p:nvSpPr>
          <p:cNvPr id="4" name="Slide Number Placeholder 3"/>
          <p:cNvSpPr>
            <a:spLocks noGrp="1"/>
          </p:cNvSpPr>
          <p:nvPr>
            <p:ph type="sldNum" sz="quarter" idx="5"/>
          </p:nvPr>
        </p:nvSpPr>
        <p:spPr/>
        <p:txBody>
          <a:bodyPr/>
          <a:lstStyle/>
          <a:p>
            <a:fld id="{E5421500-ABA7-4F80-9F33-EE022DA3CCF5}" type="slidenum">
              <a:rPr lang="en-US" smtClean="0"/>
              <a:t>16</a:t>
            </a:fld>
            <a:endParaRPr lang="en-US" dirty="0"/>
          </a:p>
        </p:txBody>
      </p:sp>
    </p:spTree>
    <p:extLst>
      <p:ext uri="{BB962C8B-B14F-4D97-AF65-F5344CB8AC3E}">
        <p14:creationId xmlns:p14="http://schemas.microsoft.com/office/powerpoint/2010/main" val="976078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Now let’s build a model together as a group. For this example, we’ll begin with something that probably everyone in the room can relate to: being a student and getting graded. This is the focal variable we’re interested in mapping, so we put it in the middle of the diagram.</a:t>
            </a:r>
          </a:p>
          <a:p>
            <a:endParaRPr lang="en-US" b="0" dirty="0"/>
          </a:p>
          <a:p>
            <a:r>
              <a:rPr lang="en-US" b="1" dirty="0"/>
              <a:t>Notes</a:t>
            </a:r>
            <a:r>
              <a:rPr lang="en-US" dirty="0"/>
              <a:t>: The remaining steps will build out a “system,” following the steps below. The instructor may choose to draw these on a white board instead and get input from the class on what to put on the board.</a:t>
            </a:r>
          </a:p>
          <a:p>
            <a:endParaRPr lang="en-US" dirty="0"/>
          </a:p>
          <a:p>
            <a:r>
              <a:rPr lang="en-US" b="1" dirty="0"/>
              <a:t>Step 1: Define a focal variable of interest (student grades).</a:t>
            </a:r>
          </a:p>
          <a:p>
            <a:r>
              <a:rPr lang="en-US" dirty="0"/>
              <a:t>Step 2: On the left side of your page, write down some factors you believe impact the focal variable. For each, write whether a change in one will lead to an increase or decrease in the other (using s/o or +/- symbols).</a:t>
            </a:r>
          </a:p>
          <a:p>
            <a:r>
              <a:rPr lang="en-US" dirty="0"/>
              <a:t>Step 3: On the right side of the page, write down factors affected by a change in the focal variable.</a:t>
            </a:r>
          </a:p>
          <a:p>
            <a:r>
              <a:rPr lang="en-US" dirty="0"/>
              <a:t>Step 4: Draw lines from any right-side variables that feedback into left side variables.</a:t>
            </a:r>
          </a:p>
          <a:p>
            <a:r>
              <a:rPr lang="en-US" dirty="0"/>
              <a:t>Step 5: Draw hash marks on the lines that indicate a “delay” in the system.</a:t>
            </a:r>
          </a:p>
          <a:p>
            <a:r>
              <a:rPr lang="en-US" dirty="0"/>
              <a:t>Step 6: Discuss how the feedback loops might drive trends or behaviors over time, and any other insights.</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17</a:t>
            </a:fld>
            <a:endParaRPr lang="en-US" dirty="0"/>
          </a:p>
        </p:txBody>
      </p:sp>
    </p:spTree>
    <p:extLst>
      <p:ext uri="{BB962C8B-B14F-4D97-AF65-F5344CB8AC3E}">
        <p14:creationId xmlns:p14="http://schemas.microsoft.com/office/powerpoint/2010/main" val="30043641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a:t>
            </a:r>
          </a:p>
          <a:p>
            <a:r>
              <a:rPr lang="en-US" b="0" dirty="0"/>
              <a:t>Step 1: Define a focal variable of interest (student grades).</a:t>
            </a:r>
          </a:p>
          <a:p>
            <a:r>
              <a:rPr lang="en-US" b="1" dirty="0"/>
              <a:t>Step 2: On the left side of your page, write down some factors you believe impact the focal variable</a:t>
            </a:r>
            <a:r>
              <a:rPr lang="en-US" dirty="0"/>
              <a:t>. For each, write whether a change in one will lead to an increase or decrease in the other (using s/o or +/- symbols).</a:t>
            </a:r>
          </a:p>
          <a:p>
            <a:r>
              <a:rPr lang="en-US" dirty="0"/>
              <a:t>Step 3: On the right side of the page, write down factors affected by a change in the focal variable.</a:t>
            </a:r>
          </a:p>
          <a:p>
            <a:r>
              <a:rPr lang="en-US" dirty="0"/>
              <a:t>Step 4: Draw lines from any right side variables that feedback into left side variables.</a:t>
            </a:r>
          </a:p>
          <a:p>
            <a:r>
              <a:rPr lang="en-US" dirty="0"/>
              <a:t>Step 5: Draw hash marks on the lines that indicate a “delay” in the system.</a:t>
            </a:r>
          </a:p>
          <a:p>
            <a:r>
              <a:rPr lang="en-US" dirty="0"/>
              <a:t>Step 6: Discuss how the feedback loops might drive trends or behaviors over time, and any other insights.</a:t>
            </a:r>
          </a:p>
        </p:txBody>
      </p:sp>
      <p:sp>
        <p:nvSpPr>
          <p:cNvPr id="4" name="Slide Number Placeholder 3"/>
          <p:cNvSpPr>
            <a:spLocks noGrp="1"/>
          </p:cNvSpPr>
          <p:nvPr>
            <p:ph type="sldNum" sz="quarter" idx="5"/>
          </p:nvPr>
        </p:nvSpPr>
        <p:spPr/>
        <p:txBody>
          <a:bodyPr/>
          <a:lstStyle/>
          <a:p>
            <a:fld id="{E5421500-ABA7-4F80-9F33-EE022DA3CCF5}" type="slidenum">
              <a:rPr lang="en-US" smtClean="0"/>
              <a:t>18</a:t>
            </a:fld>
            <a:endParaRPr lang="en-US" dirty="0"/>
          </a:p>
        </p:txBody>
      </p:sp>
    </p:spTree>
    <p:extLst>
      <p:ext uri="{BB962C8B-B14F-4D97-AF65-F5344CB8AC3E}">
        <p14:creationId xmlns:p14="http://schemas.microsoft.com/office/powerpoint/2010/main" val="33794303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a:t>
            </a:r>
          </a:p>
          <a:p>
            <a:r>
              <a:rPr lang="en-US" b="0" dirty="0"/>
              <a:t>Step 1: Define a focal variable of interest (student grades).</a:t>
            </a:r>
          </a:p>
          <a:p>
            <a:r>
              <a:rPr lang="en-US" b="1" dirty="0"/>
              <a:t>Step 2: </a:t>
            </a:r>
            <a:r>
              <a:rPr lang="en-US" b="0" dirty="0"/>
              <a:t>On the left side of your page, write down some factors you believe impact the focal variable. </a:t>
            </a:r>
            <a:r>
              <a:rPr lang="en-US" b="1" dirty="0"/>
              <a:t>For each, write whether a change in one will lead to an increase or decrease in the other (using s/o or +/- symbols).</a:t>
            </a:r>
          </a:p>
          <a:p>
            <a:r>
              <a:rPr lang="en-US" dirty="0"/>
              <a:t>Step 3: On the right side of the page, write down factors affected by a change in the focal variable.</a:t>
            </a:r>
          </a:p>
          <a:p>
            <a:r>
              <a:rPr lang="en-US" dirty="0"/>
              <a:t>Step 4: Draw lines from any right-side variables that feedback into left side variables.</a:t>
            </a:r>
          </a:p>
          <a:p>
            <a:r>
              <a:rPr lang="en-US" dirty="0"/>
              <a:t>Step 5: Draw hash marks on the lines that indicate a “delay” in the system.</a:t>
            </a:r>
          </a:p>
          <a:p>
            <a:r>
              <a:rPr lang="en-US" dirty="0"/>
              <a:t>Step 6: Discuss how the feedback loops might drive trends or behaviors over time, and any other insights.</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19</a:t>
            </a:fld>
            <a:endParaRPr lang="en-US" dirty="0"/>
          </a:p>
        </p:txBody>
      </p:sp>
    </p:spTree>
    <p:extLst>
      <p:ext uri="{BB962C8B-B14F-4D97-AF65-F5344CB8AC3E}">
        <p14:creationId xmlns:p14="http://schemas.microsoft.com/office/powerpoint/2010/main" val="4229554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dirty="0"/>
              <a:t>The goals of this module are to:</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Describe a “system” and its characteristics.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Learn basic systems thinking terminology and theory.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Identify systems thinking applications for stakeholder engagement (causal loop diagramming) and policy analysis.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a:t>
            </a:fld>
            <a:endParaRPr lang="en-US" dirty="0"/>
          </a:p>
        </p:txBody>
      </p:sp>
    </p:spTree>
    <p:extLst>
      <p:ext uri="{BB962C8B-B14F-4D97-AF65-F5344CB8AC3E}">
        <p14:creationId xmlns:p14="http://schemas.microsoft.com/office/powerpoint/2010/main" val="8273936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a:t>
            </a:r>
          </a:p>
          <a:p>
            <a:r>
              <a:rPr lang="en-US" b="0" dirty="0"/>
              <a:t>Step 1: Define a focal variable of interest (student grades).</a:t>
            </a:r>
          </a:p>
          <a:p>
            <a:r>
              <a:rPr lang="en-US" b="0" dirty="0"/>
              <a:t>Step 2: On the left side of your page, write down some factors you believe impact the focal variable. </a:t>
            </a:r>
            <a:r>
              <a:rPr lang="en-US" dirty="0"/>
              <a:t>For each, write whether a change in one will lead to an increase or decrease in the other (using s/o or +/- symbols).</a:t>
            </a:r>
          </a:p>
          <a:p>
            <a:r>
              <a:rPr lang="en-US" b="1" dirty="0"/>
              <a:t>Step 3: On the right side of the page, write down factors affected by a change in the focal variable.</a:t>
            </a:r>
          </a:p>
          <a:p>
            <a:r>
              <a:rPr lang="en-US" dirty="0"/>
              <a:t>Step 4: Draw lines from any right-side variables that feedback into left side variables.</a:t>
            </a:r>
          </a:p>
          <a:p>
            <a:r>
              <a:rPr lang="en-US" dirty="0"/>
              <a:t>Step 5: Draw hash marks on the lines that indicate a “delay” in the system.</a:t>
            </a:r>
          </a:p>
          <a:p>
            <a:r>
              <a:rPr lang="en-US" dirty="0"/>
              <a:t>Step 6: Discuss how the feedback loops might drive trends or behaviors over time, and any other insights.</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20</a:t>
            </a:fld>
            <a:endParaRPr lang="en-US" dirty="0"/>
          </a:p>
        </p:txBody>
      </p:sp>
    </p:spTree>
    <p:extLst>
      <p:ext uri="{BB962C8B-B14F-4D97-AF65-F5344CB8AC3E}">
        <p14:creationId xmlns:p14="http://schemas.microsoft.com/office/powerpoint/2010/main" val="33616607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a:t>
            </a:r>
          </a:p>
          <a:p>
            <a:r>
              <a:rPr lang="en-US" b="0" dirty="0"/>
              <a:t>Step 1: Define a focal variable of interest (student grades).</a:t>
            </a:r>
          </a:p>
          <a:p>
            <a:r>
              <a:rPr lang="en-US" b="0" dirty="0"/>
              <a:t>Step 2: On the left side of your page, write down some factors you believe impact the focal variable. </a:t>
            </a:r>
            <a:r>
              <a:rPr lang="en-US" dirty="0"/>
              <a:t>For each, write whether a change in one will lead to an increase or decrease in the other (using s/o or +/- symbols).</a:t>
            </a:r>
          </a:p>
          <a:p>
            <a:r>
              <a:rPr lang="en-US" dirty="0"/>
              <a:t>Step 3: On the right side of the page, write down factors affected by a change in the focal variable.</a:t>
            </a:r>
          </a:p>
          <a:p>
            <a:r>
              <a:rPr lang="en-US" b="1" dirty="0"/>
              <a:t>Step 4: Draw lines from any right-side variables that feedback into left side variables.</a:t>
            </a:r>
          </a:p>
          <a:p>
            <a:r>
              <a:rPr lang="en-US" b="1" dirty="0"/>
              <a:t>Step 5: Draw hash marks on the lines that indicate a “delay” in the system.</a:t>
            </a:r>
          </a:p>
          <a:p>
            <a:r>
              <a:rPr lang="en-US" dirty="0"/>
              <a:t>Step 6: Discuss how the feedback loops might drive trends or behaviors over time, and any other insights.</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21</a:t>
            </a:fld>
            <a:endParaRPr lang="en-US" dirty="0"/>
          </a:p>
        </p:txBody>
      </p:sp>
    </p:spTree>
    <p:extLst>
      <p:ext uri="{BB962C8B-B14F-4D97-AF65-F5344CB8AC3E}">
        <p14:creationId xmlns:p14="http://schemas.microsoft.com/office/powerpoint/2010/main" val="15610095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a:t>
            </a:r>
          </a:p>
          <a:p>
            <a:r>
              <a:rPr lang="en-US" b="0" dirty="0"/>
              <a:t>Step 1: Define a focal variable of interest (student grades).</a:t>
            </a:r>
          </a:p>
          <a:p>
            <a:r>
              <a:rPr lang="en-US" b="0" dirty="0"/>
              <a:t>Step 2: On the left side of your page, write down some factors you believe impact the focal variable. For each, write whether a change in one will lead to an increase or decrease in the other (using s/o or +/- symbols).</a:t>
            </a:r>
          </a:p>
          <a:p>
            <a:r>
              <a:rPr lang="en-US" dirty="0"/>
              <a:t>Step 3: On the right side of the page, write down factors affected by a change in the focal variable.</a:t>
            </a:r>
          </a:p>
          <a:p>
            <a:r>
              <a:rPr lang="en-US" dirty="0"/>
              <a:t>Step 4: Draw lines from any right-side variables that feedback into left side variables.</a:t>
            </a:r>
          </a:p>
          <a:p>
            <a:r>
              <a:rPr lang="en-US" dirty="0"/>
              <a:t>Step 5: Draw hash marks on the lines that indicate a “delay” in the system.</a:t>
            </a:r>
          </a:p>
          <a:p>
            <a:r>
              <a:rPr lang="en-US" b="1" dirty="0"/>
              <a:t>Step 6: Discuss how the feedback loops might drive trends or behaviors over time, and any other insights.</a:t>
            </a:r>
          </a:p>
          <a:p>
            <a:pPr marL="0" indent="0">
              <a:buFontTx/>
              <a:buNone/>
            </a:pPr>
            <a:endParaRPr lang="en-US" dirty="0"/>
          </a:p>
        </p:txBody>
      </p:sp>
      <p:sp>
        <p:nvSpPr>
          <p:cNvPr id="4" name="Slide Number Placeholder 3"/>
          <p:cNvSpPr>
            <a:spLocks noGrp="1"/>
          </p:cNvSpPr>
          <p:nvPr>
            <p:ph type="sldNum" sz="quarter" idx="10"/>
          </p:nvPr>
        </p:nvSpPr>
        <p:spPr/>
        <p:txBody>
          <a:bodyPr/>
          <a:lstStyle/>
          <a:p>
            <a:fld id="{12AA0618-FAF0-4E45-9A1B-741F3298D5BB}" type="slidenum">
              <a:rPr lang="en-US" smtClean="0"/>
              <a:t>22</a:t>
            </a:fld>
            <a:endParaRPr lang="en-US" dirty="0"/>
          </a:p>
        </p:txBody>
      </p:sp>
    </p:spTree>
    <p:extLst>
      <p:ext uri="{BB962C8B-B14F-4D97-AF65-F5344CB8AC3E}">
        <p14:creationId xmlns:p14="http://schemas.microsoft.com/office/powerpoint/2010/main" val="36217471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a:t>
            </a:r>
            <a:r>
              <a:rPr lang="en-US" dirty="0"/>
              <a:t>This activity will require about 30 minutes, as well as pencils and blank sheets of paper (preferably legal paper).  Give students about 15 minutes to put their thoughts on paper, 5-7 minutes to discuss as pairs, and 5-7 minutes to share their insights back with the class. The instructor can walk around and see if the students are correctly applying the components of CLDs.</a:t>
            </a:r>
          </a:p>
        </p:txBody>
      </p:sp>
      <p:sp>
        <p:nvSpPr>
          <p:cNvPr id="4" name="Slide Number Placeholder 3"/>
          <p:cNvSpPr>
            <a:spLocks noGrp="1"/>
          </p:cNvSpPr>
          <p:nvPr>
            <p:ph type="sldNum" sz="quarter" idx="5"/>
          </p:nvPr>
        </p:nvSpPr>
        <p:spPr/>
        <p:txBody>
          <a:bodyPr/>
          <a:lstStyle/>
          <a:p>
            <a:fld id="{E5421500-ABA7-4F80-9F33-EE022DA3CCF5}" type="slidenum">
              <a:rPr lang="en-US" smtClean="0"/>
              <a:t>23</a:t>
            </a:fld>
            <a:endParaRPr lang="en-US" dirty="0"/>
          </a:p>
        </p:txBody>
      </p:sp>
    </p:spTree>
    <p:extLst>
      <p:ext uri="{BB962C8B-B14F-4D97-AF65-F5344CB8AC3E}">
        <p14:creationId xmlns:p14="http://schemas.microsoft.com/office/powerpoint/2010/main" val="7039123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By mapping a system together, you moved past individual events and started to think about what elements of the system that can’t be seen are contributing to a problem. This is what systems thinking is designed to help you do: to explore and question the underlying structures of the systems we work within. These systems exist, and we all have a mental picture in our minds of what this system is like, based on our interactions with the system. Think about the five men touching the elephant. Each had some strongly held beliefs and assumptions about that elephant, but we don’t often enough take the time to articulate what we see and believe alongside others and learn together. </a:t>
            </a:r>
          </a:p>
          <a:p>
            <a:r>
              <a:rPr lang="en-US" b="1" dirty="0"/>
              <a:t>Source: </a:t>
            </a:r>
            <a:r>
              <a:rPr lang="en-US" sz="1200" dirty="0"/>
              <a:t>https://www.nwei.org/iceberg/</a:t>
            </a:r>
            <a:endParaRPr lang="en-US" b="1" dirty="0"/>
          </a:p>
          <a:p>
            <a:endParaRPr lang="en-US" b="0" dirty="0"/>
          </a:p>
        </p:txBody>
      </p:sp>
      <p:sp>
        <p:nvSpPr>
          <p:cNvPr id="4" name="Slide Number Placeholder 3"/>
          <p:cNvSpPr>
            <a:spLocks noGrp="1"/>
          </p:cNvSpPr>
          <p:nvPr>
            <p:ph type="sldNum" sz="quarter" idx="10"/>
          </p:nvPr>
        </p:nvSpPr>
        <p:spPr/>
        <p:txBody>
          <a:bodyPr/>
          <a:lstStyle/>
          <a:p>
            <a:fld id="{68BBA60B-CD67-41AC-948E-AC943AFB3862}" type="slidenum">
              <a:rPr lang="en-US" smtClean="0"/>
              <a:t>24</a:t>
            </a:fld>
            <a:endParaRPr lang="en-US" dirty="0"/>
          </a:p>
        </p:txBody>
      </p:sp>
    </p:spTree>
    <p:extLst>
      <p:ext uri="{BB962C8B-B14F-4D97-AF65-F5344CB8AC3E}">
        <p14:creationId xmlns:p14="http://schemas.microsoft.com/office/powerpoint/2010/main" val="15078966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25</a:t>
            </a:fld>
            <a:endParaRPr lang="en-US" dirty="0"/>
          </a:p>
        </p:txBody>
      </p:sp>
    </p:spTree>
    <p:extLst>
      <p:ext uri="{BB962C8B-B14F-4D97-AF65-F5344CB8AC3E}">
        <p14:creationId xmlns:p14="http://schemas.microsoft.com/office/powerpoint/2010/main" val="39242461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You now have a sense of how to draw a causal loop diagram, and how doing so within a group participatory approach can lead to new thinking about a system. Now let’s show a more quantitative approach, where we can convert our understanding of systems dynamics from CLDs to models that can simulate changes over time and help us identify high-impact leverage points in a system to support policy evaluation or scenario development.</a:t>
            </a:r>
          </a:p>
          <a:p>
            <a:endParaRPr lang="en-US" b="0" dirty="0"/>
          </a:p>
          <a:p>
            <a:r>
              <a:rPr lang="en-US" b="0" dirty="0"/>
              <a:t>Again, we’re still focusing on only a narrow set of systems tools and there are many other systems tools and methods that exist beyond what is shown here.</a:t>
            </a:r>
          </a:p>
        </p:txBody>
      </p:sp>
      <p:sp>
        <p:nvSpPr>
          <p:cNvPr id="4" name="Slide Number Placeholder 3"/>
          <p:cNvSpPr>
            <a:spLocks noGrp="1"/>
          </p:cNvSpPr>
          <p:nvPr>
            <p:ph type="sldNum" sz="quarter" idx="5"/>
          </p:nvPr>
        </p:nvSpPr>
        <p:spPr/>
        <p:txBody>
          <a:bodyPr/>
          <a:lstStyle/>
          <a:p>
            <a:fld id="{E5421500-ABA7-4F80-9F33-EE022DA3CCF5}" type="slidenum">
              <a:rPr lang="en-US" smtClean="0"/>
              <a:t>26</a:t>
            </a:fld>
            <a:endParaRPr lang="en-US" dirty="0"/>
          </a:p>
        </p:txBody>
      </p:sp>
    </p:spTree>
    <p:extLst>
      <p:ext uri="{BB962C8B-B14F-4D97-AF65-F5344CB8AC3E}">
        <p14:creationId xmlns:p14="http://schemas.microsoft.com/office/powerpoint/2010/main" val="40549524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The diagramming exercise alone can be seen as a stakeholder intervention and group learning process that can be useful in structuring a dialogue around pedestrian and bicycle issues. But it can also be a jumping off point for doing more sophisticated simulations of different policy scenarios.</a:t>
            </a:r>
          </a:p>
          <a:p>
            <a:endParaRPr lang="en-US" b="0" dirty="0"/>
          </a:p>
          <a:p>
            <a:r>
              <a:rPr lang="en-US" b="0" dirty="0"/>
              <a:t>The following example is drawn from a journal article p</a:t>
            </a:r>
            <a:r>
              <a:rPr lang="en-US" dirty="0"/>
              <a:t>ublished in </a:t>
            </a:r>
            <a:r>
              <a:rPr lang="en-US" i="1" dirty="0"/>
              <a:t>Environmental Health Perspectives </a:t>
            </a:r>
            <a:r>
              <a:rPr lang="en-US" dirty="0"/>
              <a:t>by Macmillan, Connor, Witten, Kearns, Rees, &amp; Woodward (2014). It is based on a study done in Auckland, New Zealand.</a:t>
            </a:r>
          </a:p>
          <a:p>
            <a:endParaRPr lang="en-US" dirty="0"/>
          </a:p>
          <a:p>
            <a:r>
              <a:rPr lang="en-US" dirty="0"/>
              <a:t>The problem the community was seeing was that urban growth had led to an increase in car ownership/use and a decline in public transportation and bicycling. The project team used a community participatory systems dynamic modeling approach, involving community, academic, and policy stakeholders, to develop a causal loop diagram.</a:t>
            </a:r>
          </a:p>
          <a:p>
            <a:endParaRPr lang="en-US" dirty="0"/>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dirty="0"/>
              <a:t>They developed a preliminary set of feedback loops, combined them with primary and secondary data from prior studies, and then refined the feedback loops through two workshops with about 30 different stakeholders as well as individual meetings and interviews where they used cognitive mapping techniques. Cognitive mapping is a technique designed to elicit the implicit causal theories of interviewees, linking perceptions and behaviors around the question of interest. This resulted in a causal loop diagram specific to commuter bicycling. </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1" dirty="0"/>
              <a:t>Source: </a:t>
            </a:r>
            <a:r>
              <a:rPr lang="en-US" sz="1200" kern="1200" dirty="0">
                <a:solidFill>
                  <a:schemeClr val="tx1"/>
                </a:solidFill>
                <a:latin typeface="+mn-lt"/>
                <a:ea typeface="+mn-ea"/>
                <a:cs typeface="+mn-cs"/>
              </a:rPr>
              <a:t>Macmillan A, Connor J, Witten K, Kearns R, Rees D, Woodward A. (2014). The societal costs and benefits of commuter bicycling: simulating the effects of specific policies using system dynamics modeling. </a:t>
            </a:r>
            <a:r>
              <a:rPr lang="en-US" sz="1200" i="1" kern="1200" dirty="0">
                <a:solidFill>
                  <a:schemeClr val="tx1"/>
                </a:solidFill>
                <a:latin typeface="+mn-lt"/>
                <a:ea typeface="+mn-ea"/>
                <a:cs typeface="+mn-cs"/>
              </a:rPr>
              <a:t>Environmental Health Perspectives</a:t>
            </a:r>
            <a:r>
              <a:rPr lang="en-US" sz="1200" kern="1200" dirty="0">
                <a:solidFill>
                  <a:schemeClr val="tx1"/>
                </a:solidFill>
                <a:latin typeface="+mn-lt"/>
                <a:ea typeface="+mn-ea"/>
                <a:cs typeface="+mn-cs"/>
              </a:rPr>
              <a:t>;122(4):335-344.</a:t>
            </a:r>
            <a:endParaRPr lang="en-US" dirty="0"/>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27</a:t>
            </a:fld>
            <a:endParaRPr lang="en-US" dirty="0"/>
          </a:p>
        </p:txBody>
      </p:sp>
    </p:spTree>
    <p:extLst>
      <p:ext uri="{BB962C8B-B14F-4D97-AF65-F5344CB8AC3E}">
        <p14:creationId xmlns:p14="http://schemas.microsoft.com/office/powerpoint/2010/main" val="28353778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Here’s an example of the list of studies that were used to inform the simulation model, alongside expert opinion, stakeholder insights, and primary data sources such as national census and survey data.</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 </a:t>
            </a:r>
            <a:r>
              <a:rPr lang="en-US" sz="1200" kern="1200" dirty="0">
                <a:solidFill>
                  <a:schemeClr val="tx1"/>
                </a:solidFill>
                <a:latin typeface="+mn-lt"/>
                <a:ea typeface="+mn-ea"/>
                <a:cs typeface="+mn-cs"/>
              </a:rPr>
              <a:t>Macmillan A, Connor J, Witten K, Kearns R, Rees D, Woodward A. (2014). The societal costs and benefits of commuter bicycling: simulating the effects of specific policies using system dynamics modeling. </a:t>
            </a:r>
            <a:r>
              <a:rPr lang="en-US" sz="1200" i="1" kern="1200" dirty="0">
                <a:solidFill>
                  <a:schemeClr val="tx1"/>
                </a:solidFill>
                <a:latin typeface="+mn-lt"/>
                <a:ea typeface="+mn-ea"/>
                <a:cs typeface="+mn-cs"/>
              </a:rPr>
              <a:t>Environmental Health Perspectives</a:t>
            </a:r>
            <a:r>
              <a:rPr lang="en-US" sz="1200" kern="1200" dirty="0">
                <a:solidFill>
                  <a:schemeClr val="tx1"/>
                </a:solidFill>
                <a:latin typeface="+mn-lt"/>
                <a:ea typeface="+mn-ea"/>
                <a:cs typeface="+mn-cs"/>
              </a:rPr>
              <a:t>;122(4):335-344.</a:t>
            </a:r>
            <a:endParaRPr lang="en-US" dirty="0"/>
          </a:p>
          <a:p>
            <a:endParaRPr lang="en-US" dirty="0"/>
          </a:p>
        </p:txBody>
      </p:sp>
      <p:sp>
        <p:nvSpPr>
          <p:cNvPr id="4" name="Slide Number Placeholder 3"/>
          <p:cNvSpPr>
            <a:spLocks noGrp="1"/>
          </p:cNvSpPr>
          <p:nvPr>
            <p:ph type="sldNum" sz="quarter" idx="5"/>
          </p:nvPr>
        </p:nvSpPr>
        <p:spPr/>
        <p:txBody>
          <a:bodyPr/>
          <a:lstStyle/>
          <a:p>
            <a:fld id="{12AA0618-FAF0-4E45-9A1B-741F3298D5BB}" type="slidenum">
              <a:rPr lang="en-US" smtClean="0"/>
              <a:t>28</a:t>
            </a:fld>
            <a:endParaRPr lang="en-US" dirty="0"/>
          </a:p>
        </p:txBody>
      </p:sp>
    </p:spTree>
    <p:extLst>
      <p:ext uri="{BB962C8B-B14F-4D97-AF65-F5344CB8AC3E}">
        <p14:creationId xmlns:p14="http://schemas.microsoft.com/office/powerpoint/2010/main" val="731307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To build confidence in their model, they worked to ensure that there was a high-fidelity participatory process, and they also performed sensitivity analyses to look at how uncertainty in the data would alter the shape of behavioral curves over time. They also looked back in time to see how well simulations on historical data compared to the actual data before undertaking prospective simulations. </a:t>
            </a: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1" dirty="0"/>
              <a:t>Source: </a:t>
            </a:r>
            <a:r>
              <a:rPr lang="en-US" sz="1200" kern="1200" dirty="0">
                <a:solidFill>
                  <a:schemeClr val="tx1"/>
                </a:solidFill>
                <a:latin typeface="+mn-lt"/>
                <a:ea typeface="+mn-ea"/>
                <a:cs typeface="+mn-cs"/>
              </a:rPr>
              <a:t>Macmillan A, Connor J, Witten K, Kearns R, Rees D, Woodward A. (2014). The societal costs and benefits of commuter bicycling: simulating the effects of specific policies using system dynamics modeling. </a:t>
            </a:r>
            <a:r>
              <a:rPr lang="en-US" sz="1200" i="1" kern="1200" dirty="0">
                <a:solidFill>
                  <a:schemeClr val="tx1"/>
                </a:solidFill>
                <a:latin typeface="+mn-lt"/>
                <a:ea typeface="+mn-ea"/>
                <a:cs typeface="+mn-cs"/>
              </a:rPr>
              <a:t>Environmental Health Perspectives</a:t>
            </a:r>
            <a:r>
              <a:rPr lang="en-US" sz="1200" kern="1200" dirty="0">
                <a:solidFill>
                  <a:schemeClr val="tx1"/>
                </a:solidFill>
                <a:latin typeface="+mn-lt"/>
                <a:ea typeface="+mn-ea"/>
                <a:cs typeface="+mn-cs"/>
              </a:rPr>
              <a:t>;122(4):335-344.</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12AA0618-FAF0-4E45-9A1B-741F3298D5BB}" type="slidenum">
              <a:rPr lang="en-US" smtClean="0"/>
              <a:t>29</a:t>
            </a:fld>
            <a:endParaRPr lang="en-US" dirty="0"/>
          </a:p>
        </p:txBody>
      </p:sp>
    </p:spTree>
    <p:extLst>
      <p:ext uri="{BB962C8B-B14F-4D97-AF65-F5344CB8AC3E}">
        <p14:creationId xmlns:p14="http://schemas.microsoft.com/office/powerpoint/2010/main" val="2532194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Student Question</a:t>
            </a:r>
            <a:r>
              <a:rPr lang="en-US" dirty="0"/>
              <a:t>: </a:t>
            </a:r>
            <a:r>
              <a:rPr lang="en-US" i="1" dirty="0"/>
              <a:t>Can you give me an example of a system?</a:t>
            </a:r>
            <a:r>
              <a:rPr lang="en-US" dirty="0"/>
              <a:t> </a:t>
            </a:r>
          </a:p>
          <a:p>
            <a:r>
              <a:rPr lang="en-US" dirty="0"/>
              <a:t>[instructor to write the responses down on the whiteboard or a piece of paper for future reflection/discussion].</a:t>
            </a:r>
          </a:p>
          <a:p>
            <a:r>
              <a:rPr lang="en-US" dirty="0"/>
              <a:t>Some potential answers:</a:t>
            </a:r>
          </a:p>
          <a:p>
            <a:pPr marL="171450" indent="-171450">
              <a:buFont typeface="Arial" panose="020B0604020202020204" pitchFamily="34" charset="0"/>
              <a:buChar char="•"/>
            </a:pPr>
            <a:r>
              <a:rPr lang="en-US" dirty="0"/>
              <a:t>Human body</a:t>
            </a:r>
          </a:p>
          <a:p>
            <a:pPr marL="171450" indent="-171450">
              <a:buFont typeface="Arial" panose="020B0604020202020204" pitchFamily="34" charset="0"/>
              <a:buChar char="•"/>
            </a:pPr>
            <a:r>
              <a:rPr lang="en-US" dirty="0"/>
              <a:t>Family</a:t>
            </a:r>
          </a:p>
          <a:p>
            <a:pPr marL="171450" indent="-171450">
              <a:buFont typeface="Arial" panose="020B0604020202020204" pitchFamily="34" charset="0"/>
              <a:buChar char="•"/>
            </a:pPr>
            <a:r>
              <a:rPr lang="en-US" dirty="0"/>
              <a:t>Beehive or other “ecosystem”</a:t>
            </a:r>
          </a:p>
          <a:p>
            <a:pPr marL="171450" indent="-171450">
              <a:buFont typeface="Arial" panose="020B0604020202020204" pitchFamily="34" charset="0"/>
              <a:buChar char="•"/>
            </a:pPr>
            <a:r>
              <a:rPr lang="en-US" dirty="0"/>
              <a:t>Software systems</a:t>
            </a:r>
          </a:p>
          <a:p>
            <a:pPr marL="171450" indent="-171450">
              <a:buFont typeface="Arial" panose="020B0604020202020204" pitchFamily="34" charset="0"/>
              <a:buChar char="•"/>
            </a:pPr>
            <a:r>
              <a:rPr lang="en-US" dirty="0"/>
              <a:t>Healthcare system</a:t>
            </a:r>
          </a:p>
          <a:p>
            <a:pPr marL="171450" indent="-171450">
              <a:buFont typeface="Arial" panose="020B0604020202020204" pitchFamily="34" charset="0"/>
              <a:buChar char="•"/>
            </a:pPr>
            <a:r>
              <a:rPr lang="en-US" dirty="0"/>
              <a:t>Manufacturing system</a:t>
            </a:r>
          </a:p>
          <a:p>
            <a:pPr marL="171450" indent="-171450">
              <a:buFont typeface="Arial" panose="020B0604020202020204" pitchFamily="34" charset="0"/>
              <a:buChar char="•"/>
            </a:pPr>
            <a:r>
              <a:rPr lang="en-US" dirty="0"/>
              <a:t>Cities (which include land uses and roadway systems)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All images labeled for noncommercial reuse. Images from: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https://cdn.pixabay.com/photo/2017/08/08/17/51/animal-2612075_960_720.jpg</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https://upload.wikimedia.org/wikipedia/commons/6/6b/Man_shadow_with_organs.png</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https://pixabay.com/photos/family-eating-at-the-table-dining-619142/</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https://upload.wikimedia.org/wikipedia/commons/c/c4/I-90_and_I-5_cloverleaf_seattle_washington.jpg</a:t>
            </a:r>
          </a:p>
        </p:txBody>
      </p:sp>
      <p:sp>
        <p:nvSpPr>
          <p:cNvPr id="4" name="Slide Number Placeholder 3"/>
          <p:cNvSpPr>
            <a:spLocks noGrp="1"/>
          </p:cNvSpPr>
          <p:nvPr>
            <p:ph type="sldNum" sz="quarter" idx="5"/>
          </p:nvPr>
        </p:nvSpPr>
        <p:spPr/>
        <p:txBody>
          <a:bodyPr/>
          <a:lstStyle/>
          <a:p>
            <a:fld id="{E5421500-ABA7-4F80-9F33-EE022DA3CCF5}" type="slidenum">
              <a:rPr lang="en-US" smtClean="0"/>
              <a:t>3</a:t>
            </a:fld>
            <a:endParaRPr lang="en-US" dirty="0"/>
          </a:p>
        </p:txBody>
      </p:sp>
    </p:spTree>
    <p:extLst>
      <p:ext uri="{BB962C8B-B14F-4D97-AF65-F5344CB8AC3E}">
        <p14:creationId xmlns:p14="http://schemas.microsoft.com/office/powerpoint/2010/main" val="34559419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The Regional council had a </a:t>
            </a:r>
            <a:r>
              <a:rPr lang="en-US" dirty="0"/>
              <a:t>30-year transport strategy that includes development of an arterial network of mixed cycling infrastructure (a Regional Cycling Network). They were also contemplating two other options:</a:t>
            </a:r>
          </a:p>
          <a:p>
            <a:pPr marL="171450" indent="-171450">
              <a:buFont typeface="Arial" panose="020B0604020202020204" pitchFamily="34" charset="0"/>
              <a:buChar char="•"/>
            </a:pPr>
            <a:r>
              <a:rPr lang="en-US" dirty="0"/>
              <a:t>ASBL: One-way physically segregated lanes on each side of every arterial road in the region by 2051.</a:t>
            </a:r>
          </a:p>
          <a:p>
            <a:pPr marL="171450" indent="-171450">
              <a:buFont typeface="Arial" panose="020B0604020202020204" pitchFamily="34" charset="0"/>
              <a:buChar char="•"/>
            </a:pPr>
            <a:r>
              <a:rPr lang="en-US" dirty="0"/>
              <a:t>SER: Transformation of all local through roads into self-explaining roads (SER) by 2050, creating low-speed local streets using features such as street narrowing, trees, and art.</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For the simulation, these three options were compared against a baseline of no policies implemented, as well as a combined approach of both ASBL and SER.</a:t>
            </a:r>
          </a:p>
          <a:p>
            <a:pPr marL="0" indent="0">
              <a:buFont typeface="Arial" panose="020B0604020202020204" pitchFamily="34" charset="0"/>
              <a:buNone/>
            </a:pPr>
            <a:endParaRPr lang="en-US" dirty="0"/>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1" dirty="0"/>
              <a:t>Source: </a:t>
            </a:r>
            <a:r>
              <a:rPr lang="en-US" sz="1200" kern="1200" dirty="0">
                <a:solidFill>
                  <a:schemeClr val="tx1"/>
                </a:solidFill>
                <a:latin typeface="+mn-lt"/>
                <a:ea typeface="+mn-ea"/>
                <a:cs typeface="+mn-cs"/>
              </a:rPr>
              <a:t>Macmillan A, Connor J, Witten K, Kearns R, Rees D, Woodward A. (2014). The societal costs and benefits of commuter bicycling: simulating the effects of specific policies using system dynamics modeling. </a:t>
            </a:r>
            <a:r>
              <a:rPr lang="en-US" sz="1200" i="1" kern="1200" dirty="0">
                <a:solidFill>
                  <a:schemeClr val="tx1"/>
                </a:solidFill>
                <a:latin typeface="+mn-lt"/>
                <a:ea typeface="+mn-ea"/>
                <a:cs typeface="+mn-cs"/>
              </a:rPr>
              <a:t>Environmental Health Perspectives</a:t>
            </a:r>
            <a:r>
              <a:rPr lang="en-US" sz="1200" kern="1200" dirty="0">
                <a:solidFill>
                  <a:schemeClr val="tx1"/>
                </a:solidFill>
                <a:latin typeface="+mn-lt"/>
                <a:ea typeface="+mn-ea"/>
                <a:cs typeface="+mn-cs"/>
              </a:rPr>
              <a:t>;122(4):335-344.</a:t>
            </a:r>
            <a:endParaRPr lang="en-US" dirty="0"/>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12AA0618-FAF0-4E45-9A1B-741F3298D5BB}" type="slidenum">
              <a:rPr lang="en-US" smtClean="0"/>
              <a:t>30</a:t>
            </a:fld>
            <a:endParaRPr lang="en-US" dirty="0"/>
          </a:p>
        </p:txBody>
      </p:sp>
    </p:spTree>
    <p:extLst>
      <p:ext uri="{BB962C8B-B14F-4D97-AF65-F5344CB8AC3E}">
        <p14:creationId xmlns:p14="http://schemas.microsoft.com/office/powerpoint/2010/main" val="41439155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They were interested in four separate outcomes of interest. We show the simulated outcomes of these over the next four slides.</a:t>
            </a:r>
          </a:p>
          <a:p>
            <a:endParaRPr lang="en-US" dirty="0"/>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1" dirty="0"/>
              <a:t>Source: </a:t>
            </a:r>
            <a:r>
              <a:rPr lang="en-US" sz="1200" kern="1200" dirty="0">
                <a:solidFill>
                  <a:schemeClr val="tx1"/>
                </a:solidFill>
                <a:latin typeface="+mn-lt"/>
                <a:ea typeface="+mn-ea"/>
                <a:cs typeface="+mn-cs"/>
              </a:rPr>
              <a:t>Macmillan A, Connor J, Witten K, Kearns R, Rees D, Woodward A. (2014). The societal costs and benefits of commuter bicycling: simulating the effects of specific policies using system dynamics modeling. </a:t>
            </a:r>
            <a:r>
              <a:rPr lang="en-US" sz="1200" i="1" kern="1200" dirty="0">
                <a:solidFill>
                  <a:schemeClr val="tx1"/>
                </a:solidFill>
                <a:latin typeface="+mn-lt"/>
                <a:ea typeface="+mn-ea"/>
                <a:cs typeface="+mn-cs"/>
              </a:rPr>
              <a:t>Environmental Health Perspectives</a:t>
            </a:r>
            <a:r>
              <a:rPr lang="en-US" sz="1200" kern="1200" dirty="0">
                <a:solidFill>
                  <a:schemeClr val="tx1"/>
                </a:solidFill>
                <a:latin typeface="+mn-lt"/>
                <a:ea typeface="+mn-ea"/>
                <a:cs typeface="+mn-cs"/>
              </a:rPr>
              <a:t>;122(4):335-344.</a:t>
            </a:r>
            <a:endParaRPr lang="en-US" dirty="0"/>
          </a:p>
          <a:p>
            <a:endParaRPr lang="en-US" dirty="0"/>
          </a:p>
        </p:txBody>
      </p:sp>
      <p:sp>
        <p:nvSpPr>
          <p:cNvPr id="4" name="Slide Number Placeholder 3"/>
          <p:cNvSpPr>
            <a:spLocks noGrp="1"/>
          </p:cNvSpPr>
          <p:nvPr>
            <p:ph type="sldNum" sz="quarter" idx="5"/>
          </p:nvPr>
        </p:nvSpPr>
        <p:spPr/>
        <p:txBody>
          <a:bodyPr/>
          <a:lstStyle/>
          <a:p>
            <a:fld id="{12AA0618-FAF0-4E45-9A1B-741F3298D5BB}" type="slidenum">
              <a:rPr lang="en-US" smtClean="0"/>
              <a:t>31</a:t>
            </a:fld>
            <a:endParaRPr lang="en-US" dirty="0"/>
          </a:p>
        </p:txBody>
      </p:sp>
    </p:spTree>
    <p:extLst>
      <p:ext uri="{BB962C8B-B14F-4D97-AF65-F5344CB8AC3E}">
        <p14:creationId xmlns:p14="http://schemas.microsoft.com/office/powerpoint/2010/main" val="39156769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1" dirty="0"/>
              <a:t>Source: </a:t>
            </a:r>
            <a:r>
              <a:rPr lang="en-US" sz="1200" kern="1200" dirty="0">
                <a:solidFill>
                  <a:schemeClr val="tx1"/>
                </a:solidFill>
                <a:latin typeface="+mn-lt"/>
                <a:ea typeface="+mn-ea"/>
                <a:cs typeface="+mn-cs"/>
              </a:rPr>
              <a:t>Macmillan A, Connor J, Witten K, Kearns R, Rees D, Woodward A. (2014). The societal costs and benefits of commuter bicycling: simulating the effects of specific policies using system dynamics modeling. </a:t>
            </a:r>
            <a:r>
              <a:rPr lang="en-US" sz="1200" i="1" kern="1200" dirty="0">
                <a:solidFill>
                  <a:schemeClr val="tx1"/>
                </a:solidFill>
                <a:latin typeface="+mn-lt"/>
                <a:ea typeface="+mn-ea"/>
                <a:cs typeface="+mn-cs"/>
              </a:rPr>
              <a:t>Environmental Health Perspectives</a:t>
            </a:r>
            <a:r>
              <a:rPr lang="en-US" sz="1200" kern="1200" dirty="0">
                <a:solidFill>
                  <a:schemeClr val="tx1"/>
                </a:solidFill>
                <a:latin typeface="+mn-lt"/>
                <a:ea typeface="+mn-ea"/>
                <a:cs typeface="+mn-cs"/>
              </a:rPr>
              <a:t>;122(4):335-344.</a:t>
            </a:r>
            <a:endParaRPr 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32</a:t>
            </a:fld>
            <a:endParaRPr lang="en-US" dirty="0"/>
          </a:p>
        </p:txBody>
      </p:sp>
    </p:spTree>
    <p:extLst>
      <p:ext uri="{BB962C8B-B14F-4D97-AF65-F5344CB8AC3E}">
        <p14:creationId xmlns:p14="http://schemas.microsoft.com/office/powerpoint/2010/main" val="10633284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1" dirty="0"/>
              <a:t>Source: </a:t>
            </a:r>
            <a:r>
              <a:rPr lang="en-US" sz="1200" kern="1200" dirty="0">
                <a:solidFill>
                  <a:schemeClr val="tx1"/>
                </a:solidFill>
                <a:latin typeface="+mn-lt"/>
                <a:ea typeface="+mn-ea"/>
                <a:cs typeface="+mn-cs"/>
              </a:rPr>
              <a:t>Macmillan A, Connor J, Witten K, Kearns R, Rees D, Woodward A. (2014). The societal costs and benefits of commuter bicycling: simulating the effects of specific policies using system dynamics modeling. </a:t>
            </a:r>
            <a:r>
              <a:rPr lang="en-US" sz="1200" i="1" kern="1200" dirty="0">
                <a:solidFill>
                  <a:schemeClr val="tx1"/>
                </a:solidFill>
                <a:latin typeface="+mn-lt"/>
                <a:ea typeface="+mn-ea"/>
                <a:cs typeface="+mn-cs"/>
              </a:rPr>
              <a:t>Environmental Health Perspectives</a:t>
            </a:r>
            <a:r>
              <a:rPr lang="en-US" sz="1200" kern="1200" dirty="0">
                <a:solidFill>
                  <a:schemeClr val="tx1"/>
                </a:solidFill>
                <a:latin typeface="+mn-lt"/>
                <a:ea typeface="+mn-ea"/>
                <a:cs typeface="+mn-cs"/>
              </a:rPr>
              <a:t>;122(4):335-344.</a:t>
            </a:r>
            <a:endParaRPr 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33</a:t>
            </a:fld>
            <a:endParaRPr lang="en-US" dirty="0"/>
          </a:p>
        </p:txBody>
      </p:sp>
    </p:spTree>
    <p:extLst>
      <p:ext uri="{BB962C8B-B14F-4D97-AF65-F5344CB8AC3E}">
        <p14:creationId xmlns:p14="http://schemas.microsoft.com/office/powerpoint/2010/main" val="10991686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1" dirty="0"/>
              <a:t>Source: </a:t>
            </a:r>
            <a:r>
              <a:rPr lang="en-US" sz="1200" kern="1200" dirty="0">
                <a:solidFill>
                  <a:schemeClr val="tx1"/>
                </a:solidFill>
                <a:latin typeface="+mn-lt"/>
                <a:ea typeface="+mn-ea"/>
                <a:cs typeface="+mn-cs"/>
              </a:rPr>
              <a:t>Macmillan A, Connor J, Witten K, Kearns R, Rees D, Woodward A. (2014). The societal costs and benefits of commuter bicycling: simulating the effects of specific policies using system dynamics modeling. </a:t>
            </a:r>
            <a:r>
              <a:rPr lang="en-US" sz="1200" i="1" kern="1200" dirty="0">
                <a:solidFill>
                  <a:schemeClr val="tx1"/>
                </a:solidFill>
                <a:latin typeface="+mn-lt"/>
                <a:ea typeface="+mn-ea"/>
                <a:cs typeface="+mn-cs"/>
              </a:rPr>
              <a:t>Environmental Health Perspectives</a:t>
            </a:r>
            <a:r>
              <a:rPr lang="en-US" sz="1200" kern="1200" dirty="0">
                <a:solidFill>
                  <a:schemeClr val="tx1"/>
                </a:solidFill>
                <a:latin typeface="+mn-lt"/>
                <a:ea typeface="+mn-ea"/>
                <a:cs typeface="+mn-cs"/>
              </a:rPr>
              <a:t>;122(4):335-344.</a:t>
            </a:r>
            <a:endParaRPr 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34</a:t>
            </a:fld>
            <a:endParaRPr lang="en-US" dirty="0"/>
          </a:p>
        </p:txBody>
      </p:sp>
    </p:spTree>
    <p:extLst>
      <p:ext uri="{BB962C8B-B14F-4D97-AF65-F5344CB8AC3E}">
        <p14:creationId xmlns:p14="http://schemas.microsoft.com/office/powerpoint/2010/main" val="16225247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1" dirty="0"/>
              <a:t>Source: </a:t>
            </a:r>
            <a:r>
              <a:rPr lang="en-US" sz="1200" kern="1200" dirty="0">
                <a:solidFill>
                  <a:schemeClr val="tx1"/>
                </a:solidFill>
                <a:latin typeface="+mn-lt"/>
                <a:ea typeface="+mn-ea"/>
                <a:cs typeface="+mn-cs"/>
              </a:rPr>
              <a:t>Macmillan A, Connor J, Witten K, Kearns R, Rees D, Woodward A. (2014). The societal costs and benefits of commuter bicycling: simulating the effects of specific policies using system dynamics modeling. </a:t>
            </a:r>
            <a:r>
              <a:rPr lang="en-US" sz="1200" i="1" kern="1200" dirty="0">
                <a:solidFill>
                  <a:schemeClr val="tx1"/>
                </a:solidFill>
                <a:latin typeface="+mn-lt"/>
                <a:ea typeface="+mn-ea"/>
                <a:cs typeface="+mn-cs"/>
              </a:rPr>
              <a:t>Environmental Health Perspectives</a:t>
            </a:r>
            <a:r>
              <a:rPr lang="en-US" sz="1200" kern="1200" dirty="0">
                <a:solidFill>
                  <a:schemeClr val="tx1"/>
                </a:solidFill>
                <a:latin typeface="+mn-lt"/>
                <a:ea typeface="+mn-ea"/>
                <a:cs typeface="+mn-cs"/>
              </a:rPr>
              <a:t>;122(4):335-344.</a:t>
            </a:r>
            <a:endParaRPr 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35</a:t>
            </a:fld>
            <a:endParaRPr lang="en-US" dirty="0"/>
          </a:p>
        </p:txBody>
      </p:sp>
    </p:spTree>
    <p:extLst>
      <p:ext uri="{BB962C8B-B14F-4D97-AF65-F5344CB8AC3E}">
        <p14:creationId xmlns:p14="http://schemas.microsoft.com/office/powerpoint/2010/main" val="25823938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AA0618-FAF0-4E45-9A1B-741F3298D5BB}" type="slidenum">
              <a:rPr lang="en-US" smtClean="0"/>
              <a:t>36</a:t>
            </a:fld>
            <a:endParaRPr lang="en-US" dirty="0"/>
          </a:p>
        </p:txBody>
      </p:sp>
    </p:spTree>
    <p:extLst>
      <p:ext uri="{BB962C8B-B14F-4D97-AF65-F5344CB8AC3E}">
        <p14:creationId xmlns:p14="http://schemas.microsoft.com/office/powerpoint/2010/main" val="14595592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 Have the students describe these and ask any questions about them.</a:t>
            </a:r>
          </a:p>
        </p:txBody>
      </p:sp>
      <p:sp>
        <p:nvSpPr>
          <p:cNvPr id="4" name="Slide Number Placeholder 3"/>
          <p:cNvSpPr>
            <a:spLocks noGrp="1"/>
          </p:cNvSpPr>
          <p:nvPr>
            <p:ph type="sldNum" sz="quarter" idx="5"/>
          </p:nvPr>
        </p:nvSpPr>
        <p:spPr/>
        <p:txBody>
          <a:bodyPr/>
          <a:lstStyle/>
          <a:p>
            <a:fld id="{E5421500-ABA7-4F80-9F33-EE022DA3CCF5}" type="slidenum">
              <a:rPr lang="en-US" smtClean="0"/>
              <a:t>37</a:t>
            </a:fld>
            <a:endParaRPr lang="en-US" dirty="0"/>
          </a:p>
        </p:txBody>
      </p:sp>
    </p:spTree>
    <p:extLst>
      <p:ext uri="{BB962C8B-B14F-4D97-AF65-F5344CB8AC3E}">
        <p14:creationId xmlns:p14="http://schemas.microsoft.com/office/powerpoint/2010/main" val="82636689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38</a:t>
            </a:fld>
            <a:endParaRPr lang="en-US" dirty="0"/>
          </a:p>
        </p:txBody>
      </p:sp>
    </p:spTree>
    <p:extLst>
      <p:ext uri="{BB962C8B-B14F-4D97-AF65-F5344CB8AC3E}">
        <p14:creationId xmlns:p14="http://schemas.microsoft.com/office/powerpoint/2010/main" val="30029731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39</a:t>
            </a:fld>
            <a:endParaRPr lang="en-US" dirty="0"/>
          </a:p>
        </p:txBody>
      </p:sp>
    </p:spTree>
    <p:extLst>
      <p:ext uri="{BB962C8B-B14F-4D97-AF65-F5344CB8AC3E}">
        <p14:creationId xmlns:p14="http://schemas.microsoft.com/office/powerpoint/2010/main" val="1386387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a:t>
            </a:r>
            <a:r>
              <a:rPr lang="en-US" dirty="0"/>
              <a:t>When the instructor goes through the above, ask the class for help in describing these properties within the systems that they identified in the last slide.]</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Key Message</a:t>
            </a:r>
            <a:r>
              <a:rPr lang="en-US" b="0" dirty="0"/>
              <a:t>: </a:t>
            </a:r>
          </a:p>
          <a:p>
            <a:pPr marL="228600" indent="-228600">
              <a:buFont typeface="+mj-lt"/>
              <a:buAutoNum type="arabicPeriod"/>
            </a:pPr>
            <a:r>
              <a:rPr lang="en-US" dirty="0"/>
              <a:t>Systems have parts. These parts have inter-connections with each other and may need to be laid out in a specific order or sequence for the system to function or serve its purpose. A good test of a systems is whether you can take away a part and see if the system will function properly. A bicycle is a simple system for transportation. If you take away the front wheel or the chain, will the system function?</a:t>
            </a:r>
          </a:p>
          <a:p>
            <a:pPr marL="228600" indent="-228600">
              <a:buFont typeface="+mj-lt"/>
              <a:buAutoNum type="arabicPeriod"/>
            </a:pPr>
            <a:endParaRPr lang="en-US" dirty="0"/>
          </a:p>
          <a:p>
            <a:pPr marL="228600" indent="-228600">
              <a:buFont typeface="+mj-lt"/>
              <a:buAutoNum type="arabicPeriod"/>
            </a:pPr>
            <a:r>
              <a:rPr lang="en-US" dirty="0"/>
              <a:t>Systems can be nested within greater systems. Think about the human body: you can have an organ, such as the brain, that acts as a system of neuron exchange across different parts of the brain, functioning within the larger system of the body. Similarly, a transit system can operate within the larger dynamics of an entire city.</a:t>
            </a:r>
          </a:p>
          <a:p>
            <a:pPr marL="228600" indent="-228600">
              <a:buFont typeface="+mj-lt"/>
              <a:buAutoNum type="arabicPeriod"/>
            </a:pPr>
            <a:endParaRPr lang="en-US" dirty="0"/>
          </a:p>
          <a:p>
            <a:pPr marL="228600" indent="-228600">
              <a:buFont typeface="+mj-lt"/>
              <a:buAutoNum type="arabicPeriod"/>
            </a:pPr>
            <a:r>
              <a:rPr lang="en-US" dirty="0"/>
              <a:t>Systems dynamically maintain stability or equilibrium through feedback; systems are designed to achieve a purpose and have structures that will adjust to system inputs and outputs to meet that purpose. For example, the human body needs to maintain a certain PH level, so the brain, kidneys, and lungs work together to monitor levels and excrete acids or bases into the blood stream or release Carbon Dioxide through the lungs to maintain the right level.</a:t>
            </a:r>
          </a:p>
          <a:p>
            <a:pPr marL="228600" indent="-228600">
              <a:buFont typeface="+mj-lt"/>
              <a:buAutoNum type="arabicPeriod"/>
            </a:pPr>
            <a:endParaRPr lang="en-US" dirty="0"/>
          </a:p>
          <a:p>
            <a:pPr marL="228600" indent="-228600">
              <a:buFont typeface="+mj-lt"/>
              <a:buAutoNum type="arabicPeriod"/>
            </a:pPr>
            <a:r>
              <a:rPr lang="en-US" dirty="0"/>
              <a:t>Systems have emergent properties and behaviors that individual parts do not have. Systems, in other words, are more than the sum of their parts but reflect greater attributes and relationships between components of the system. For example: we think of transportation system performance, reliability, safety, comfort, as an emergent property of the system, not of a single part.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from: https://pixabay.com/photos/camera-inside-mechanics-technician-943244/ </a:t>
            </a:r>
          </a:p>
        </p:txBody>
      </p:sp>
      <p:sp>
        <p:nvSpPr>
          <p:cNvPr id="4" name="Slide Number Placeholder 3"/>
          <p:cNvSpPr>
            <a:spLocks noGrp="1"/>
          </p:cNvSpPr>
          <p:nvPr>
            <p:ph type="sldNum" sz="quarter" idx="5"/>
          </p:nvPr>
        </p:nvSpPr>
        <p:spPr/>
        <p:txBody>
          <a:bodyPr/>
          <a:lstStyle/>
          <a:p>
            <a:fld id="{E5421500-ABA7-4F80-9F33-EE022DA3CCF5}" type="slidenum">
              <a:rPr lang="en-US" smtClean="0"/>
              <a:t>4</a:t>
            </a:fld>
            <a:endParaRPr lang="en-US" dirty="0"/>
          </a:p>
        </p:txBody>
      </p:sp>
    </p:spTree>
    <p:extLst>
      <p:ext uri="{BB962C8B-B14F-4D97-AF65-F5344CB8AC3E}">
        <p14:creationId xmlns:p14="http://schemas.microsoft.com/office/powerpoint/2010/main" val="1316010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Key Message</a:t>
            </a:r>
            <a:r>
              <a:rPr lang="en-US" b="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Systems thinking is a scientific field that has been around for decades. It has been applied in areas such as systems engineering, ecology, business, education, psychology (there are family systems counselors), and public health. Increasingly, it is being introduced to the transportation community.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Planners are often natural systems thinkers, because they are trained to recognize the inter-relationships between transportation, land use, economic development, the environment, and to see cities as dynamic systems.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At the core of systems thinking, is a recognition of the inter-connectedness of the work that we do within the transportation system, and a greater appreciation for that complexity. As complexity is better understood, it becomes more manageable. Transportation planners and policy makers can become trained in systems thinking methods, to actually help them identify better leverage points for system-level changes that will advance their active travel goals.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And as problem solvers, systems thinking can help unlock new insights about the nature of a problem, unintended consequences, and partnerships to help find new solutions.  </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5</a:t>
            </a:fld>
            <a:endParaRPr lang="en-US" dirty="0"/>
          </a:p>
        </p:txBody>
      </p:sp>
    </p:spTree>
    <p:extLst>
      <p:ext uri="{BB962C8B-B14F-4D97-AF65-F5344CB8AC3E}">
        <p14:creationId xmlns:p14="http://schemas.microsoft.com/office/powerpoint/2010/main" val="3027924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Key Message</a:t>
            </a:r>
            <a:r>
              <a:rPr lang="en-US" b="0" dirty="0"/>
              <a:t>: </a:t>
            </a:r>
          </a:p>
          <a:p>
            <a:r>
              <a:rPr lang="en-US" dirty="0"/>
              <a:t>Imagine that your boss hands you a trend line, showing a rise in pedestrian and bicycle fatalities, and says:  “Your job is to solve this problem! What should we do to decrease pedestrian fatalities?”</a:t>
            </a:r>
          </a:p>
          <a:p>
            <a:endParaRPr lang="en-US" b="0" dirty="0"/>
          </a:p>
          <a:p>
            <a:r>
              <a:rPr lang="en-US" b="0" dirty="0"/>
              <a:t>Looking at trend lines, sometimes called </a:t>
            </a:r>
            <a:r>
              <a:rPr lang="en-US" b="0" i="1" dirty="0"/>
              <a:t>behavior over time graphs</a:t>
            </a:r>
            <a:r>
              <a:rPr lang="en-US" dirty="0"/>
              <a:t>, is often a starting place for systems thinking. Seeing trends over time helps you to see inflection points and to generate hypotheses about what was going on at different points in time.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Student Question</a:t>
            </a:r>
            <a:r>
              <a:rPr lang="en-US" dirty="0"/>
              <a:t>: </a:t>
            </a:r>
            <a:r>
              <a:rPr lang="en-US" i="1" dirty="0"/>
              <a:t>Looking at this graph, what do you think was happening from 2007 to 2010, when pedestrian fatalities started to reverse trends?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Possible answers: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Economic recession and recovery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Increase in smart phones market penetration/saturation and use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Introduction of ride-hailing services like Uber and Lyft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rise of the opioid epidemic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from UNC Highway Safety Research Center (Laura Sandt). Graph depicts data from the National Highway Traffic Safety Administration’s </a:t>
            </a:r>
            <a:r>
              <a:rPr lang="en-US" sz="1200" kern="1200" dirty="0">
                <a:solidFill>
                  <a:schemeClr val="tx1"/>
                </a:solidFill>
                <a:latin typeface="+mn-lt"/>
                <a:ea typeface="+mn-ea"/>
                <a:cs typeface="+mn-cs"/>
              </a:rPr>
              <a:t>Fatality Analysis Reporting System (FARS).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6</a:t>
            </a:fld>
            <a:endParaRPr lang="en-US" dirty="0"/>
          </a:p>
        </p:txBody>
      </p:sp>
    </p:spTree>
    <p:extLst>
      <p:ext uri="{BB962C8B-B14F-4D97-AF65-F5344CB8AC3E}">
        <p14:creationId xmlns:p14="http://schemas.microsoft.com/office/powerpoint/2010/main" val="796738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Behavior over time graphs may prompt you to think about any number of things that may be causing a rise in pedestrian fatalities. One study ran a systems thinking workshop with a group of stakeholders and identified more than 40 variables they believed were contributing to the trend, all highly interconnected to each other.</a:t>
            </a:r>
          </a:p>
          <a:p>
            <a:endParaRPr lang="en-US" b="0" dirty="0"/>
          </a:p>
          <a:p>
            <a:r>
              <a:rPr lang="en-US" b="0" dirty="0"/>
              <a:t>This is a different approach than many engineers are commonly taught to use. In most cases, we’re taught that if we want to understand a phenomenon, we must analyze the crash data. We tend to look at one variable at a time in relation to the outcome, and let our models “control” for the inter-relationships. We aim to limit the messiness as much as possible, rather than recognize that complexity. And we often ignore that the crash data sets we have are quite limited, and rarely measure the more important elements of the system that we think are affecting our outcomes.</a:t>
            </a:r>
          </a:p>
          <a:p>
            <a:endParaRPr lang="en-US" b="0" dirty="0"/>
          </a:p>
          <a:p>
            <a:r>
              <a:rPr lang="en-US" b="0" dirty="0"/>
              <a:t>So as we try out systems thinking, we might immediately expand our universe about the nature of the problem, and who we might need to engage to work with.</a:t>
            </a:r>
          </a:p>
          <a:p>
            <a:endParaRPr lang="en-US" b="0" dirty="0"/>
          </a:p>
          <a:p>
            <a:r>
              <a:rPr lang="en-US" b="1" dirty="0"/>
              <a:t>Source: </a:t>
            </a:r>
            <a:r>
              <a:rPr lang="en-US" dirty="0"/>
              <a:t>Image from</a:t>
            </a:r>
            <a:r>
              <a:rPr lang="en-US" sz="1200" kern="1200" dirty="0">
                <a:solidFill>
                  <a:schemeClr val="tx1"/>
                </a:solidFill>
                <a:latin typeface="+mn-lt"/>
                <a:ea typeface="+mn-ea"/>
                <a:cs typeface="+mn-cs"/>
              </a:rPr>
              <a:t>: Sandt L, Naumann R, Lich KH, </a:t>
            </a:r>
            <a:r>
              <a:rPr lang="en-US" sz="1200" kern="1200" dirty="0" err="1">
                <a:solidFill>
                  <a:schemeClr val="tx1"/>
                </a:solidFill>
                <a:latin typeface="+mn-lt"/>
                <a:ea typeface="+mn-ea"/>
                <a:cs typeface="+mn-cs"/>
              </a:rPr>
              <a:t>Kuhlberg</a:t>
            </a:r>
            <a:r>
              <a:rPr lang="en-US" sz="1200" kern="1200" dirty="0">
                <a:solidFill>
                  <a:schemeClr val="tx1"/>
                </a:solidFill>
                <a:latin typeface="+mn-lt"/>
                <a:ea typeface="+mn-ea"/>
                <a:cs typeface="+mn-cs"/>
              </a:rPr>
              <a:t> J, Heiny S. (2018). </a:t>
            </a:r>
            <a:r>
              <a:rPr lang="en-US" sz="1200" i="1" kern="1200" dirty="0">
                <a:solidFill>
                  <a:schemeClr val="tx1"/>
                </a:solidFill>
                <a:latin typeface="+mn-lt"/>
                <a:ea typeface="+mn-ea"/>
                <a:cs typeface="+mn-cs"/>
              </a:rPr>
              <a:t>Explaining the rise in pedestrian fatalities: a systems approach</a:t>
            </a:r>
            <a:r>
              <a:rPr lang="en-US" sz="1200" kern="1200" dirty="0">
                <a:solidFill>
                  <a:schemeClr val="tx1"/>
                </a:solidFill>
                <a:latin typeface="+mn-lt"/>
                <a:ea typeface="+mn-ea"/>
                <a:cs typeface="+mn-cs"/>
              </a:rPr>
              <a:t>. Collaborative Sciences Center for Road Safety Project under U.S. DOT grant #69A3551747113.</a:t>
            </a:r>
            <a:endParaRPr lang="en-US" b="0" dirty="0"/>
          </a:p>
        </p:txBody>
      </p:sp>
      <p:sp>
        <p:nvSpPr>
          <p:cNvPr id="4" name="Slide Number Placeholder 3"/>
          <p:cNvSpPr>
            <a:spLocks noGrp="1"/>
          </p:cNvSpPr>
          <p:nvPr>
            <p:ph type="sldNum" sz="quarter" idx="5"/>
          </p:nvPr>
        </p:nvSpPr>
        <p:spPr/>
        <p:txBody>
          <a:bodyPr/>
          <a:lstStyle/>
          <a:p>
            <a:fld id="{E5421500-ABA7-4F80-9F33-EE022DA3CCF5}" type="slidenum">
              <a:rPr lang="en-US" smtClean="0"/>
              <a:t>7</a:t>
            </a:fld>
            <a:endParaRPr lang="en-US" dirty="0"/>
          </a:p>
        </p:txBody>
      </p:sp>
    </p:spTree>
    <p:extLst>
      <p:ext uri="{BB962C8B-B14F-4D97-AF65-F5344CB8AC3E}">
        <p14:creationId xmlns:p14="http://schemas.microsoft.com/office/powerpoint/2010/main" val="7402879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We talked earlier about properties of a system, in that it has certain structures and dynamics that regulate its functions. Feedback loops are an important element of a system. There are two types of feedback loops: positive, or reinforcing, feedback loops that tend to amplify a change and negative, or balancing, feedback loops that tend to bring a system back closer to equilibrium.</a:t>
            </a:r>
          </a:p>
          <a:p>
            <a:endParaRPr lang="en-US" b="0" dirty="0"/>
          </a:p>
          <a:p>
            <a:r>
              <a:rPr lang="en-US" b="0" dirty="0"/>
              <a:t>Here’s an example of a reinforcing feedback loop that you may be familiar with when called by another name: the Safety in Numbers effect. The “O” and “S” on the diagram indicates that as one variable increases, the variable next in line will change in the “Opposite” or “Same” direction. Sometimes you will see these on systems diagrams shown as “+” or “-.”</a:t>
            </a:r>
          </a:p>
          <a:p>
            <a:endParaRPr lang="en-US" b="0" dirty="0"/>
          </a:p>
          <a:p>
            <a:r>
              <a:rPr lang="en-US" b="0" dirty="0"/>
              <a:t>It goes like this [</a:t>
            </a:r>
            <a:r>
              <a:rPr lang="en-US" b="0" i="1" dirty="0"/>
              <a:t>instructor starts at the top left of the graphic and circles around clockwise</a:t>
            </a:r>
            <a:r>
              <a:rPr lang="en-US" b="0" dirty="0"/>
              <a:t>]: As more pedestrians walk, drivers see more people and perceive that they need to be more attentive in going through the area. This has the effect of possibly reducing speeds and leading to fewer crashes, which leads to fewer pedestrian deaths, which may lead to more people perceiving that it is safe and comfortable to walk, thus completing a “virtuous cycle” whereby more pedestrians traveling actually result in fewer crashes (per population or per exposure unit) over time.</a:t>
            </a:r>
          </a:p>
          <a:p>
            <a:endParaRPr lang="en-US" b="0" dirty="0"/>
          </a:p>
          <a:p>
            <a:r>
              <a:rPr lang="en-US" b="0" dirty="0"/>
              <a:t>It’s a nice example as well in that it makes connections between some of the variables identified in the earlier slide: exposure and distraction/attentiveness.</a:t>
            </a:r>
          </a:p>
          <a:p>
            <a:endParaRPr lang="en-US" b="0" dirty="0"/>
          </a:p>
          <a:p>
            <a:r>
              <a:rPr lang="en-US" b="0" dirty="0"/>
              <a:t>These loops can go in either direction, such that a virtuous cycle can become vicious. As we have more crashes, and more pedestrian deaths, we may see fewer people walking, and when drivers aren’t used to seeing pedestrians on a regular basis, they might perceive that they don’t need to be as attentive, and then we might continue to see attention go down, distraction go up, and crashes and fatalities increase.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Image from</a:t>
            </a:r>
            <a:r>
              <a:rPr lang="en-US" sz="1200" kern="1200" dirty="0">
                <a:solidFill>
                  <a:schemeClr val="tx1"/>
                </a:solidFill>
                <a:latin typeface="+mn-lt"/>
                <a:ea typeface="+mn-ea"/>
                <a:cs typeface="+mn-cs"/>
              </a:rPr>
              <a:t>: Sandt L, Naumann R, Lich KH, Kuhlberg J, Heiny S. (2018). </a:t>
            </a:r>
            <a:r>
              <a:rPr lang="en-US" sz="1200" i="1" kern="1200" dirty="0">
                <a:solidFill>
                  <a:schemeClr val="tx1"/>
                </a:solidFill>
                <a:latin typeface="+mn-lt"/>
                <a:ea typeface="+mn-ea"/>
                <a:cs typeface="+mn-cs"/>
              </a:rPr>
              <a:t>Explaining the rise in pedestrian fatalities: a systems approach</a:t>
            </a:r>
            <a:r>
              <a:rPr lang="en-US" sz="1200" kern="1200" dirty="0">
                <a:solidFill>
                  <a:schemeClr val="tx1"/>
                </a:solidFill>
                <a:latin typeface="+mn-lt"/>
                <a:ea typeface="+mn-ea"/>
                <a:cs typeface="+mn-cs"/>
              </a:rPr>
              <a:t>. Collaborative Sciences Center for Road Safety Project under U.S. DOT grant #69A3551747113.</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8</a:t>
            </a:fld>
            <a:endParaRPr lang="en-US" dirty="0"/>
          </a:p>
        </p:txBody>
      </p:sp>
    </p:spTree>
    <p:extLst>
      <p:ext uri="{BB962C8B-B14F-4D97-AF65-F5344CB8AC3E}">
        <p14:creationId xmlns:p14="http://schemas.microsoft.com/office/powerpoint/2010/main" val="3398461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Feedback loops can be nested within other feedback loops, and they can operate on different time scales, such that some operate in short cycles, and others have quite a bit of time delay before the effects can be measured in another part of a system. This can sometimes help explain results that may not necessarily be intuitive, or results that are non-linear.</a:t>
            </a:r>
          </a:p>
          <a:p>
            <a:endParaRPr lang="en-US" b="0" dirty="0"/>
          </a:p>
          <a:p>
            <a:r>
              <a:rPr lang="en-US" b="0" dirty="0"/>
              <a:t>For example, people’s cognitive interaction with the road—or the feedback they get from their environment while traveling—and the level of attentiveness they perceive to be required, happen almost instantaneously and subconsciously. The feedback loop of building and making safer roads can take years and years to plan, program, design, and construct new facilities. </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 </a:t>
            </a:r>
            <a:r>
              <a:rPr lang="en-US" dirty="0"/>
              <a:t>Image on the left from</a:t>
            </a:r>
            <a:r>
              <a:rPr lang="en-US" sz="1200" kern="1200" dirty="0">
                <a:solidFill>
                  <a:schemeClr val="tx1"/>
                </a:solidFill>
                <a:latin typeface="+mn-lt"/>
                <a:ea typeface="+mn-ea"/>
                <a:cs typeface="+mn-cs"/>
              </a:rPr>
              <a:t>: Sandt L, Naumann R, Lich KH, </a:t>
            </a:r>
            <a:r>
              <a:rPr lang="en-US" sz="1200" kern="1200" dirty="0" err="1">
                <a:solidFill>
                  <a:schemeClr val="tx1"/>
                </a:solidFill>
                <a:latin typeface="+mn-lt"/>
                <a:ea typeface="+mn-ea"/>
                <a:cs typeface="+mn-cs"/>
              </a:rPr>
              <a:t>Kuhlberg</a:t>
            </a:r>
            <a:r>
              <a:rPr lang="en-US" sz="1200" kern="1200" dirty="0">
                <a:solidFill>
                  <a:schemeClr val="tx1"/>
                </a:solidFill>
                <a:latin typeface="+mn-lt"/>
                <a:ea typeface="+mn-ea"/>
                <a:cs typeface="+mn-cs"/>
              </a:rPr>
              <a:t> J, Heiny S. (2018). </a:t>
            </a:r>
            <a:r>
              <a:rPr lang="en-US" sz="1200" i="1" kern="1200" dirty="0">
                <a:solidFill>
                  <a:schemeClr val="tx1"/>
                </a:solidFill>
                <a:latin typeface="+mn-lt"/>
                <a:ea typeface="+mn-ea"/>
                <a:cs typeface="+mn-cs"/>
              </a:rPr>
              <a:t>Explaining the rise in pedestrian fatalities: a systems approach</a:t>
            </a:r>
            <a:r>
              <a:rPr lang="en-US" sz="1200" kern="1200" dirty="0">
                <a:solidFill>
                  <a:schemeClr val="tx1"/>
                </a:solidFill>
                <a:latin typeface="+mn-lt"/>
                <a:ea typeface="+mn-ea"/>
                <a:cs typeface="+mn-cs"/>
              </a:rPr>
              <a:t>. Collaborative Sciences Center for Road Safety Project under U.S. DOT grant #69A3551747113.</a:t>
            </a:r>
            <a:endParaRPr lang="en-US" b="0" dirty="0"/>
          </a:p>
        </p:txBody>
      </p:sp>
      <p:sp>
        <p:nvSpPr>
          <p:cNvPr id="4" name="Slide Number Placeholder 3"/>
          <p:cNvSpPr>
            <a:spLocks noGrp="1"/>
          </p:cNvSpPr>
          <p:nvPr>
            <p:ph type="sldNum" sz="quarter" idx="5"/>
          </p:nvPr>
        </p:nvSpPr>
        <p:spPr/>
        <p:txBody>
          <a:bodyPr/>
          <a:lstStyle/>
          <a:p>
            <a:fld id="{E5421500-ABA7-4F80-9F33-EE022DA3CCF5}" type="slidenum">
              <a:rPr lang="en-US" smtClean="0"/>
              <a:t>9</a:t>
            </a:fld>
            <a:endParaRPr lang="en-US" dirty="0"/>
          </a:p>
        </p:txBody>
      </p:sp>
    </p:spTree>
    <p:extLst>
      <p:ext uri="{BB962C8B-B14F-4D97-AF65-F5344CB8AC3E}">
        <p14:creationId xmlns:p14="http://schemas.microsoft.com/office/powerpoint/2010/main" val="2210756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3438" y="1428751"/>
            <a:ext cx="7543800" cy="1945481"/>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483438" y="3429000"/>
            <a:ext cx="6461760" cy="8001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A977B6-207F-4547-BCF7-5FD09D754C7F}" type="datetime1">
              <a:rPr lang="en-US" smtClean="0"/>
              <a:t>10/2/2019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0142B22-0C81-D541-BD0E-C81A6B3E065D}" type="datetime1">
              <a:rPr lang="en-US" smtClean="0"/>
              <a:t>10/2/2019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1752600" cy="4388644"/>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07628-551D-2844-B487-0C0568628B83}" type="datetime1">
              <a:rPr lang="en-US" smtClean="0"/>
              <a:t>10/2/2019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B5168F9-CCC8-A248-8ED3-86DCD6DC7E06}" type="datetime1">
              <a:rPr lang="en-US" smtClean="0"/>
              <a:t>10/2/2019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114800"/>
            <a:ext cx="7659687" cy="8763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4" y="2889647"/>
            <a:ext cx="6135687" cy="122515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0DB5B-F5FE-4F4E-8D0F-FDEA6FB833B2}" type="datetime1">
              <a:rPr lang="en-US" smtClean="0"/>
              <a:t>10/2/2019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9508" y="1152144"/>
            <a:ext cx="3657600" cy="34427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321908" y="1152144"/>
            <a:ext cx="3657600" cy="34427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69D289-36CF-1E4B-88EA-D5DD5F8D19EE}" type="datetime1">
              <a:rPr lang="en-US" smtClean="0"/>
              <a:t>10/2/2019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88A7B10-5B59-5847-A2D4-DA6B67CC2B64}"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59508" y="1151335"/>
            <a:ext cx="3657600" cy="47982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59508" y="1631156"/>
            <a:ext cx="365760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321908" y="1151335"/>
            <a:ext cx="3657600" cy="47982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321908" y="1631156"/>
            <a:ext cx="365760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CC9A246-4443-B041-9EDB-4290C72D6CF3}" type="datetime1">
              <a:rPr lang="en-US" smtClean="0"/>
              <a:t>10/2/2019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88A7B10-5B59-5847-A2D4-DA6B67CC2B64}"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B218FFF-2319-F047-B022-DEE85B594F7B}" type="datetime1">
              <a:rPr lang="en-US" smtClean="0"/>
              <a:t>10/2/2019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88A7B10-5B59-5847-A2D4-DA6B67CC2B64}"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BCF22C-9B52-6448-B108-0FBB80CA351B}" type="datetime1">
              <a:rPr lang="en-US" smtClean="0"/>
              <a:t>10/2/2019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88A7B10-5B59-5847-A2D4-DA6B67CC2B64}"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4121658"/>
            <a:ext cx="7772400" cy="44577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800" y="4572000"/>
            <a:ext cx="7772401" cy="4572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D557DDC-20AD-C146-AE7D-B4A85B269354}" type="datetime1">
              <a:rPr lang="en-US" smtClean="0"/>
              <a:t>10/2/2019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88A7B10-5B59-5847-A2D4-DA6B67CC2B64}" type="slidenum">
              <a:rPr lang="en-US" smtClean="0"/>
              <a:t>‹#›</a:t>
            </a:fld>
            <a:endParaRPr lang="en-US" dirty="0"/>
          </a:p>
        </p:txBody>
      </p:sp>
      <p:sp>
        <p:nvSpPr>
          <p:cNvPr id="9" name="Content Placeholder 8"/>
          <p:cNvSpPr>
            <a:spLocks noGrp="1"/>
          </p:cNvSpPr>
          <p:nvPr>
            <p:ph sz="quarter" idx="13"/>
          </p:nvPr>
        </p:nvSpPr>
        <p:spPr>
          <a:xfrm>
            <a:off x="304800" y="285750"/>
            <a:ext cx="7772400" cy="37071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4121458"/>
            <a:ext cx="7772400" cy="445970"/>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301752" y="4572000"/>
            <a:ext cx="7772400" cy="45948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D2B4D7A7-FA7A-B247-A857-5958AD041A40}" type="datetime1">
              <a:rPr lang="en-US" smtClean="0"/>
              <a:t>10/2/2019</a:t>
            </a:fld>
            <a:endParaRPr lang="en-US" dirty="0"/>
          </a:p>
        </p:txBody>
      </p:sp>
      <p:sp>
        <p:nvSpPr>
          <p:cNvPr id="9" name="Slide Number Placeholder 8"/>
          <p:cNvSpPr>
            <a:spLocks noGrp="1"/>
          </p:cNvSpPr>
          <p:nvPr>
            <p:ph type="sldNum" sz="quarter" idx="11"/>
          </p:nvPr>
        </p:nvSpPr>
        <p:spPr/>
        <p:txBody>
          <a:bodyPr/>
          <a:lstStyle/>
          <a:p>
            <a:fld id="{588A7B10-5B59-5847-A2D4-DA6B67CC2B64}" type="slidenum">
              <a:rPr lang="en-US" smtClean="0"/>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9508" y="205979"/>
            <a:ext cx="7620000" cy="85725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59508" y="1200150"/>
            <a:ext cx="7620000" cy="360045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360508" y="0"/>
            <a:ext cx="783492" cy="3754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360508" y="3754050"/>
            <a:ext cx="783492" cy="51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434096" y="3875970"/>
            <a:ext cx="626794" cy="29718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0A655B2-E5A1-4448-BEF0-D9D6743CAC4E}" type="slidenum">
              <a:rPr lang="en-US" smtClean="0"/>
              <a:t>‹#›</a:t>
            </a:fld>
            <a:endParaRPr lang="en-US" dirty="0"/>
          </a:p>
        </p:txBody>
      </p:sp>
      <p:sp>
        <p:nvSpPr>
          <p:cNvPr id="5" name="Footer Placeholder 4"/>
          <p:cNvSpPr>
            <a:spLocks noGrp="1"/>
          </p:cNvSpPr>
          <p:nvPr>
            <p:ph type="ftr" sz="quarter" idx="3"/>
          </p:nvPr>
        </p:nvSpPr>
        <p:spPr>
          <a:xfrm rot="16200000">
            <a:off x="7845988" y="2507502"/>
            <a:ext cx="1799825" cy="511843"/>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917988" y="777971"/>
            <a:ext cx="1655826" cy="511842"/>
          </a:xfrm>
          <a:prstGeom prst="rect">
            <a:avLst/>
          </a:prstGeom>
        </p:spPr>
        <p:txBody>
          <a:bodyPr vert="horz" lIns="91440" tIns="45720" rIns="91440" bIns="45720" rtlCol="0" anchor="ctr"/>
          <a:lstStyle>
            <a:lvl1pPr algn="l">
              <a:defRPr sz="1200">
                <a:solidFill>
                  <a:schemeClr val="bg2"/>
                </a:solidFill>
              </a:defRPr>
            </a:lvl1pPr>
          </a:lstStyle>
          <a:p>
            <a:fld id="{D2F46E13-67C5-254B-8ADE-42A83CA279DA}" type="datetime1">
              <a:rPr lang="en-US" smtClean="0"/>
              <a:t>10/2/2019</a:t>
            </a:fld>
            <a:endParaRPr lang="en-US" dirty="0"/>
          </a:p>
        </p:txBody>
      </p:sp>
      <p:pic>
        <p:nvPicPr>
          <p:cNvPr id="9" name="Picture 8" descr="FHWA_vertical_2013.eps"/>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388420" y="4366442"/>
            <a:ext cx="685800" cy="68937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rgbClr val="005799"/>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2EEEE-C004-4313-8529-CED7BA3EAA51}"/>
              </a:ext>
            </a:extLst>
          </p:cNvPr>
          <p:cNvSpPr>
            <a:spLocks noGrp="1"/>
          </p:cNvSpPr>
          <p:nvPr>
            <p:ph type="ctrTitle"/>
          </p:nvPr>
        </p:nvSpPr>
        <p:spPr/>
        <p:txBody>
          <a:bodyPr/>
          <a:lstStyle/>
          <a:p>
            <a:r>
              <a:rPr lang="en-US" sz="4400" dirty="0"/>
              <a:t>Systems Perspectives in Ped/Bike Planning and Design</a:t>
            </a:r>
          </a:p>
        </p:txBody>
      </p:sp>
      <p:sp>
        <p:nvSpPr>
          <p:cNvPr id="3" name="Subtitle 2">
            <a:extLst>
              <a:ext uri="{FF2B5EF4-FFF2-40B4-BE49-F238E27FC236}">
                <a16:creationId xmlns:a16="http://schemas.microsoft.com/office/drawing/2014/main" id="{BC93B03A-2D2A-4010-A699-F53A95B26A54}"/>
              </a:ext>
            </a:extLst>
          </p:cNvPr>
          <p:cNvSpPr>
            <a:spLocks noGrp="1"/>
          </p:cNvSpPr>
          <p:nvPr>
            <p:ph type="subTitle" idx="1"/>
          </p:nvPr>
        </p:nvSpPr>
        <p:spPr/>
        <p:txBody>
          <a:bodyPr/>
          <a:lstStyle/>
          <a:p>
            <a:r>
              <a:rPr lang="en-US" dirty="0">
                <a:solidFill>
                  <a:schemeClr val="tx1"/>
                </a:solidFill>
              </a:rPr>
              <a:t>Instructor course information</a:t>
            </a:r>
          </a:p>
        </p:txBody>
      </p:sp>
      <p:sp>
        <p:nvSpPr>
          <p:cNvPr id="4" name="Slide Number Placeholder 3">
            <a:extLst>
              <a:ext uri="{FF2B5EF4-FFF2-40B4-BE49-F238E27FC236}">
                <a16:creationId xmlns:a16="http://schemas.microsoft.com/office/drawing/2014/main" id="{C7F70AF3-8692-4797-A5CA-5D9F759D0A38}"/>
              </a:ext>
            </a:extLst>
          </p:cNvPr>
          <p:cNvSpPr>
            <a:spLocks noGrp="1"/>
          </p:cNvSpPr>
          <p:nvPr>
            <p:ph type="sldNum" sz="quarter" idx="12"/>
          </p:nvPr>
        </p:nvSpPr>
        <p:spPr/>
        <p:txBody>
          <a:bodyPr/>
          <a:lstStyle/>
          <a:p>
            <a:fld id="{588A7B10-5B59-5847-A2D4-DA6B67CC2B64}" type="slidenum">
              <a:rPr lang="en-US" smtClean="0"/>
              <a:t>1</a:t>
            </a:fld>
            <a:endParaRPr lang="en-US" dirty="0"/>
          </a:p>
        </p:txBody>
      </p:sp>
    </p:spTree>
    <p:extLst>
      <p:ext uri="{BB962C8B-B14F-4D97-AF65-F5344CB8AC3E}">
        <p14:creationId xmlns:p14="http://schemas.microsoft.com/office/powerpoint/2010/main" val="2754760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FAD13-1AEF-4B02-A9DA-4401011B2613}"/>
              </a:ext>
            </a:extLst>
          </p:cNvPr>
          <p:cNvSpPr>
            <a:spLocks noGrp="1"/>
          </p:cNvSpPr>
          <p:nvPr>
            <p:ph type="title"/>
          </p:nvPr>
        </p:nvSpPr>
        <p:spPr/>
        <p:txBody>
          <a:bodyPr/>
          <a:lstStyle/>
          <a:p>
            <a:r>
              <a:rPr lang="en-US" dirty="0"/>
              <a:t>A Spectrum of Systems Tools</a:t>
            </a:r>
          </a:p>
        </p:txBody>
      </p:sp>
      <p:sp>
        <p:nvSpPr>
          <p:cNvPr id="4" name="Slide Number Placeholder 3">
            <a:extLst>
              <a:ext uri="{FF2B5EF4-FFF2-40B4-BE49-F238E27FC236}">
                <a16:creationId xmlns:a16="http://schemas.microsoft.com/office/drawing/2014/main" id="{3F53DDCA-F297-4E67-9BCE-A4A1554540B2}"/>
              </a:ext>
            </a:extLst>
          </p:cNvPr>
          <p:cNvSpPr>
            <a:spLocks noGrp="1"/>
          </p:cNvSpPr>
          <p:nvPr>
            <p:ph type="sldNum" sz="quarter" idx="12"/>
          </p:nvPr>
        </p:nvSpPr>
        <p:spPr/>
        <p:txBody>
          <a:bodyPr/>
          <a:lstStyle/>
          <a:p>
            <a:fld id="{588A7B10-5B59-5847-A2D4-DA6B67CC2B64}" type="slidenum">
              <a:rPr lang="en-US" smtClean="0"/>
              <a:t>10</a:t>
            </a:fld>
            <a:endParaRPr lang="en-US" dirty="0"/>
          </a:p>
        </p:txBody>
      </p:sp>
      <p:pic>
        <p:nvPicPr>
          <p:cNvPr id="5" name="Picture 4" descr="Infographic. Shows the spectrum of systems tools. An x-axis labeled modeling goes from informal to formal, and a y-axis labeled depth goes from surface system insights to deep system insights. On this graph it shows various options of the spectrum. ">
            <a:extLst>
              <a:ext uri="{FF2B5EF4-FFF2-40B4-BE49-F238E27FC236}">
                <a16:creationId xmlns:a16="http://schemas.microsoft.com/office/drawing/2014/main" id="{7AC789BC-9BAF-4CB1-8742-2093250A75A9}"/>
              </a:ext>
            </a:extLst>
          </p:cNvPr>
          <p:cNvPicPr>
            <a:picLocks noChangeAspect="1"/>
          </p:cNvPicPr>
          <p:nvPr/>
        </p:nvPicPr>
        <p:blipFill rotWithShape="1">
          <a:blip r:embed="rId3"/>
          <a:srcRect l="33093" t="46186" r="34355" b="19175"/>
          <a:stretch/>
        </p:blipFill>
        <p:spPr>
          <a:xfrm>
            <a:off x="1213214" y="1176793"/>
            <a:ext cx="6282803" cy="3760728"/>
          </a:xfrm>
          <a:prstGeom prst="rect">
            <a:avLst/>
          </a:prstGeom>
        </p:spPr>
      </p:pic>
    </p:spTree>
    <p:extLst>
      <p:ext uri="{BB962C8B-B14F-4D97-AF65-F5344CB8AC3E}">
        <p14:creationId xmlns:p14="http://schemas.microsoft.com/office/powerpoint/2010/main" val="3857823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Systems Methods Toolbox</a:t>
            </a:r>
          </a:p>
        </p:txBody>
      </p:sp>
      <p:sp>
        <p:nvSpPr>
          <p:cNvPr id="3" name="Content Placeholder 2"/>
          <p:cNvSpPr>
            <a:spLocks noGrp="1"/>
          </p:cNvSpPr>
          <p:nvPr>
            <p:ph idx="1"/>
          </p:nvPr>
        </p:nvSpPr>
        <p:spPr/>
        <p:txBody>
          <a:bodyPr>
            <a:noAutofit/>
          </a:bodyPr>
          <a:lstStyle/>
          <a:p>
            <a:r>
              <a:rPr lang="en-US" sz="1800" dirty="0"/>
              <a:t>Qualitative</a:t>
            </a:r>
          </a:p>
          <a:p>
            <a:pPr lvl="1"/>
            <a:r>
              <a:rPr lang="en-US" sz="1600" dirty="0"/>
              <a:t>Causal loop diagramming</a:t>
            </a:r>
          </a:p>
          <a:p>
            <a:pPr lvl="1"/>
            <a:r>
              <a:rPr lang="en-US" sz="1600" dirty="0"/>
              <a:t>Network mapping</a:t>
            </a:r>
          </a:p>
          <a:p>
            <a:pPr lvl="1"/>
            <a:r>
              <a:rPr lang="en-US" sz="1600" dirty="0"/>
              <a:t>Process flow diagramming</a:t>
            </a:r>
          </a:p>
          <a:p>
            <a:r>
              <a:rPr lang="en-US" sz="1800" dirty="0"/>
              <a:t>Quantitative</a:t>
            </a:r>
          </a:p>
          <a:p>
            <a:pPr lvl="1"/>
            <a:r>
              <a:rPr lang="en-US" sz="1600" dirty="0"/>
              <a:t>System dynamics simulation</a:t>
            </a:r>
          </a:p>
          <a:p>
            <a:pPr lvl="1"/>
            <a:r>
              <a:rPr lang="en-US" sz="1600" dirty="0"/>
              <a:t>Microsimulation </a:t>
            </a:r>
          </a:p>
          <a:p>
            <a:pPr lvl="1"/>
            <a:r>
              <a:rPr lang="en-US" sz="1600" dirty="0"/>
              <a:t>Cost-effectiveness analysis</a:t>
            </a:r>
          </a:p>
          <a:p>
            <a:r>
              <a:rPr lang="en-US" sz="1800" dirty="0"/>
              <a:t>Mixed methods	</a:t>
            </a:r>
          </a:p>
          <a:p>
            <a:pPr lvl="1"/>
            <a:r>
              <a:rPr lang="en-US" sz="1600" dirty="0"/>
              <a:t>Preference elicitation</a:t>
            </a:r>
          </a:p>
          <a:p>
            <a:pPr lvl="1"/>
            <a:r>
              <a:rPr lang="en-US" sz="1600" dirty="0"/>
              <a:t>System dynamics</a:t>
            </a:r>
          </a:p>
        </p:txBody>
      </p:sp>
      <p:pic>
        <p:nvPicPr>
          <p:cNvPr id="5" name="Picture 4" descr="Toolbox with open drawers displaying tools."/>
          <p:cNvPicPr>
            <a:picLocks noChangeAspect="1"/>
          </p:cNvPicPr>
          <p:nvPr/>
        </p:nvPicPr>
        <p:blipFill>
          <a:blip r:embed="rId3"/>
          <a:srcRect/>
          <a:stretch/>
        </p:blipFill>
        <p:spPr>
          <a:xfrm>
            <a:off x="5312869" y="1333296"/>
            <a:ext cx="2886914" cy="2676280"/>
          </a:xfrm>
          <a:prstGeom prst="rect">
            <a:avLst/>
          </a:prstGeom>
        </p:spPr>
      </p:pic>
      <p:sp>
        <p:nvSpPr>
          <p:cNvPr id="6" name="Oval 5">
            <a:extLst>
              <a:ext uri="{FF2B5EF4-FFF2-40B4-BE49-F238E27FC236}">
                <a16:creationId xmlns:a16="http://schemas.microsoft.com/office/drawing/2014/main" id="{B0008995-CFAF-4785-86A0-1B85BC506B78}"/>
              </a:ext>
            </a:extLst>
          </p:cNvPr>
          <p:cNvSpPr/>
          <p:nvPr/>
        </p:nvSpPr>
        <p:spPr>
          <a:xfrm>
            <a:off x="667910" y="1518699"/>
            <a:ext cx="3163222" cy="3431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006E1427-C0DA-44D4-93A8-180975447595}"/>
              </a:ext>
            </a:extLst>
          </p:cNvPr>
          <p:cNvSpPr/>
          <p:nvPr/>
        </p:nvSpPr>
        <p:spPr>
          <a:xfrm>
            <a:off x="667910" y="2709863"/>
            <a:ext cx="3163222" cy="3431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89359FB-B7A5-4701-9EB2-2283DEA2AB6E}"/>
              </a:ext>
            </a:extLst>
          </p:cNvPr>
          <p:cNvSpPr/>
          <p:nvPr/>
        </p:nvSpPr>
        <p:spPr>
          <a:xfrm>
            <a:off x="5694438" y="4024214"/>
            <a:ext cx="2656496" cy="253916"/>
          </a:xfrm>
          <a:prstGeom prst="rect">
            <a:avLst/>
          </a:prstGeom>
        </p:spPr>
        <p:txBody>
          <a:bodyPr wrap="none">
            <a:spAutoFit/>
          </a:bodyPr>
          <a:lstStyle/>
          <a:p>
            <a:r>
              <a:rPr lang="en-US" sz="1050" i="1" dirty="0"/>
              <a:t>Philip McMaster- Flickr Creative Commons</a:t>
            </a:r>
          </a:p>
        </p:txBody>
      </p:sp>
    </p:spTree>
    <p:extLst>
      <p:ext uri="{BB962C8B-B14F-4D97-AF65-F5344CB8AC3E}">
        <p14:creationId xmlns:p14="http://schemas.microsoft.com/office/powerpoint/2010/main" val="1002805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8E4E8-24E9-43D3-8B16-35C52E1E1AEA}"/>
              </a:ext>
            </a:extLst>
          </p:cNvPr>
          <p:cNvSpPr>
            <a:spLocks noGrp="1"/>
          </p:cNvSpPr>
          <p:nvPr>
            <p:ph type="title"/>
          </p:nvPr>
        </p:nvSpPr>
        <p:spPr>
          <a:xfrm>
            <a:off x="359508" y="205979"/>
            <a:ext cx="7620000" cy="857250"/>
          </a:xfrm>
        </p:spPr>
        <p:txBody>
          <a:bodyPr/>
          <a:lstStyle/>
          <a:p>
            <a:r>
              <a:rPr lang="en-US" sz="3600" dirty="0"/>
              <a:t>Community-Based Systems Thinking</a:t>
            </a:r>
          </a:p>
        </p:txBody>
      </p:sp>
      <p:sp>
        <p:nvSpPr>
          <p:cNvPr id="4" name="Slide Number Placeholder 3">
            <a:extLst>
              <a:ext uri="{FF2B5EF4-FFF2-40B4-BE49-F238E27FC236}">
                <a16:creationId xmlns:a16="http://schemas.microsoft.com/office/drawing/2014/main" id="{6AD25078-7F3D-4D1F-8CAD-64374E518738}"/>
              </a:ext>
            </a:extLst>
          </p:cNvPr>
          <p:cNvSpPr>
            <a:spLocks noGrp="1"/>
          </p:cNvSpPr>
          <p:nvPr>
            <p:ph type="sldNum" sz="quarter" idx="12"/>
          </p:nvPr>
        </p:nvSpPr>
        <p:spPr/>
        <p:txBody>
          <a:bodyPr/>
          <a:lstStyle/>
          <a:p>
            <a:fld id="{588A7B10-5B59-5847-A2D4-DA6B67CC2B64}" type="slidenum">
              <a:rPr lang="en-US" smtClean="0"/>
              <a:t>12</a:t>
            </a:fld>
            <a:endParaRPr lang="en-US" dirty="0"/>
          </a:p>
        </p:txBody>
      </p:sp>
      <p:pic>
        <p:nvPicPr>
          <p:cNvPr id="5" name="Picture 4" descr="On the left: &quot;A participatory method for involving communities in the process of understanding and changing systems from the endogenous or feedback perspective&quot;. On the right: A diagram of a loop with 5 components (in order): Defining problem; conceptualizing system; creating/formulating model; validating and analyzing; formulating &amp; evaluating policies.&#10;">
            <a:extLst>
              <a:ext uri="{FF2B5EF4-FFF2-40B4-BE49-F238E27FC236}">
                <a16:creationId xmlns:a16="http://schemas.microsoft.com/office/drawing/2014/main" id="{9097E009-033B-44FC-8E15-6AAC3FBF5856}"/>
              </a:ext>
            </a:extLst>
          </p:cNvPr>
          <p:cNvPicPr>
            <a:picLocks noChangeAspect="1"/>
          </p:cNvPicPr>
          <p:nvPr/>
        </p:nvPicPr>
        <p:blipFill rotWithShape="1">
          <a:blip r:embed="rId3"/>
          <a:srcRect l="18609" t="38802" r="28870" b="17604"/>
          <a:stretch/>
        </p:blipFill>
        <p:spPr>
          <a:xfrm>
            <a:off x="289742" y="1241893"/>
            <a:ext cx="7422089" cy="3465279"/>
          </a:xfrm>
          <a:prstGeom prst="rect">
            <a:avLst/>
          </a:prstGeom>
        </p:spPr>
      </p:pic>
    </p:spTree>
    <p:extLst>
      <p:ext uri="{BB962C8B-B14F-4D97-AF65-F5344CB8AC3E}">
        <p14:creationId xmlns:p14="http://schemas.microsoft.com/office/powerpoint/2010/main" val="29112219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334;p39" descr="Cartoon of five men wearing dark glasses (indicating visual impairment) looking at an elephant ">
            <a:extLst>
              <a:ext uri="{FF2B5EF4-FFF2-40B4-BE49-F238E27FC236}">
                <a16:creationId xmlns:a16="http://schemas.microsoft.com/office/drawing/2014/main" id="{EAF6A3F1-E02C-2545-A987-00E1905C1E30}"/>
              </a:ext>
            </a:extLst>
          </p:cNvPr>
          <p:cNvPicPr preferRelativeResize="0"/>
          <p:nvPr/>
        </p:nvPicPr>
        <p:blipFill>
          <a:blip r:embed="rId3">
            <a:alphaModFix/>
          </a:blip>
          <a:stretch>
            <a:fillRect/>
          </a:stretch>
        </p:blipFill>
        <p:spPr>
          <a:xfrm>
            <a:off x="2475305" y="439842"/>
            <a:ext cx="5849711" cy="2924855"/>
          </a:xfrm>
          <a:prstGeom prst="rect">
            <a:avLst/>
          </a:prstGeom>
          <a:noFill/>
          <a:ln>
            <a:noFill/>
          </a:ln>
        </p:spPr>
      </p:pic>
      <p:sp>
        <p:nvSpPr>
          <p:cNvPr id="6" name="Google Shape;343;p40">
            <a:extLst>
              <a:ext uri="{FF2B5EF4-FFF2-40B4-BE49-F238E27FC236}">
                <a16:creationId xmlns:a16="http://schemas.microsoft.com/office/drawing/2014/main" id="{9E278EF4-B682-6643-AC0F-35C1A44B8E69}"/>
              </a:ext>
            </a:extLst>
          </p:cNvPr>
          <p:cNvSpPr txBox="1"/>
          <p:nvPr/>
        </p:nvSpPr>
        <p:spPr>
          <a:xfrm>
            <a:off x="211014" y="3991555"/>
            <a:ext cx="3387057" cy="1061670"/>
          </a:xfrm>
          <a:prstGeom prst="rect">
            <a:avLst/>
          </a:prstGeom>
          <a:noFill/>
          <a:ln>
            <a:noFill/>
          </a:ln>
        </p:spPr>
        <p:txBody>
          <a:bodyPr spcFirstLastPara="1" wrap="square" lIns="68569" tIns="68569" rIns="68569" bIns="68569" anchor="ctr" anchorCtr="0">
            <a:noAutofit/>
          </a:bodyPr>
          <a:lstStyle/>
          <a:p>
            <a:pPr>
              <a:lnSpc>
                <a:spcPct val="115000"/>
              </a:lnSpc>
            </a:pPr>
            <a:r>
              <a:rPr lang="en" sz="1000" i="1" dirty="0"/>
              <a:t>Steele, R. (2015). Implementing an integrated and transformative agenda at the regional and national levels. United Nations ESCAP Conference.</a:t>
            </a:r>
            <a:endParaRPr sz="1000" i="1" dirty="0"/>
          </a:p>
        </p:txBody>
      </p:sp>
    </p:spTree>
    <p:extLst>
      <p:ext uri="{BB962C8B-B14F-4D97-AF65-F5344CB8AC3E}">
        <p14:creationId xmlns:p14="http://schemas.microsoft.com/office/powerpoint/2010/main" val="2719790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341;p40" descr="Cartoon of five men wearing dark glasses (indicating visual impairment)touching different parts of an elephant and describing it. Man 1 (touching trunk): &quot;An elephant is like a snake&quot;. Man 2 (touching leg): &quot;An elephant is like a tree trunk&quot;. Man 3 (touching back): &quot;an elephant is like a brush&quot;. Man 4 (touching tail): &quot;an elephant is like a rope&quot;. Man 5 (touching droppings): &quot;an elephant is soft and mushy.&quot;&#10;&#10;">
            <a:extLst>
              <a:ext uri="{FF2B5EF4-FFF2-40B4-BE49-F238E27FC236}">
                <a16:creationId xmlns:a16="http://schemas.microsoft.com/office/drawing/2014/main" id="{51CFC4B3-96D3-5B4E-9D6C-D693AFEFD522}"/>
              </a:ext>
            </a:extLst>
          </p:cNvPr>
          <p:cNvPicPr preferRelativeResize="0"/>
          <p:nvPr/>
        </p:nvPicPr>
        <p:blipFill>
          <a:blip r:embed="rId3">
            <a:alphaModFix/>
          </a:blip>
          <a:stretch>
            <a:fillRect/>
          </a:stretch>
        </p:blipFill>
        <p:spPr>
          <a:xfrm>
            <a:off x="1024057" y="25401"/>
            <a:ext cx="6879991" cy="4637825"/>
          </a:xfrm>
          <a:prstGeom prst="rect">
            <a:avLst/>
          </a:prstGeom>
          <a:noFill/>
          <a:ln>
            <a:noFill/>
          </a:ln>
        </p:spPr>
      </p:pic>
      <p:sp>
        <p:nvSpPr>
          <p:cNvPr id="3" name="Google Shape;343;p40">
            <a:extLst>
              <a:ext uri="{FF2B5EF4-FFF2-40B4-BE49-F238E27FC236}">
                <a16:creationId xmlns:a16="http://schemas.microsoft.com/office/drawing/2014/main" id="{8300F2BC-915D-B340-9FF2-4189793DB625}"/>
              </a:ext>
            </a:extLst>
          </p:cNvPr>
          <p:cNvSpPr txBox="1"/>
          <p:nvPr/>
        </p:nvSpPr>
        <p:spPr>
          <a:xfrm>
            <a:off x="230820" y="4179351"/>
            <a:ext cx="2512380" cy="775422"/>
          </a:xfrm>
          <a:prstGeom prst="rect">
            <a:avLst/>
          </a:prstGeom>
          <a:noFill/>
          <a:ln>
            <a:noFill/>
          </a:ln>
        </p:spPr>
        <p:txBody>
          <a:bodyPr spcFirstLastPara="1" wrap="square" lIns="68569" tIns="68569" rIns="68569" bIns="68569" anchor="ctr" anchorCtr="0">
            <a:noAutofit/>
          </a:bodyPr>
          <a:lstStyle/>
          <a:p>
            <a:pPr>
              <a:lnSpc>
                <a:spcPct val="115000"/>
              </a:lnSpc>
            </a:pPr>
            <a:r>
              <a:rPr lang="en" sz="1000" i="1" dirty="0"/>
              <a:t>Steele, R. (2015). Implementing an integrated and transformative agenda at the regional and national levels. United Nations ESCAP Conference.</a:t>
            </a:r>
            <a:endParaRPr sz="1000" i="1" dirty="0"/>
          </a:p>
        </p:txBody>
      </p:sp>
      <p:sp>
        <p:nvSpPr>
          <p:cNvPr id="5" name="Title 2">
            <a:extLst>
              <a:ext uri="{FF2B5EF4-FFF2-40B4-BE49-F238E27FC236}">
                <a16:creationId xmlns:a16="http://schemas.microsoft.com/office/drawing/2014/main" id="{2E8E005E-7BC0-974D-9663-7FA2A06381E4}"/>
              </a:ext>
            </a:extLst>
          </p:cNvPr>
          <p:cNvSpPr txBox="1">
            <a:spLocks/>
          </p:cNvSpPr>
          <p:nvPr/>
        </p:nvSpPr>
        <p:spPr>
          <a:xfrm>
            <a:off x="61546" y="25401"/>
            <a:ext cx="4510454" cy="99417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300" dirty="0">
              <a:solidFill>
                <a:srgbClr val="D13D38"/>
              </a:solidFill>
            </a:endParaRPr>
          </a:p>
        </p:txBody>
      </p:sp>
    </p:spTree>
    <p:extLst>
      <p:ext uri="{BB962C8B-B14F-4D97-AF65-F5344CB8AC3E}">
        <p14:creationId xmlns:p14="http://schemas.microsoft.com/office/powerpoint/2010/main" val="2987748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1B901-5BC8-4782-AE34-A28EAEE914BF}"/>
              </a:ext>
            </a:extLst>
          </p:cNvPr>
          <p:cNvSpPr>
            <a:spLocks noGrp="1"/>
          </p:cNvSpPr>
          <p:nvPr>
            <p:ph type="title"/>
          </p:nvPr>
        </p:nvSpPr>
        <p:spPr>
          <a:xfrm>
            <a:off x="359508" y="205979"/>
            <a:ext cx="7620000" cy="1371612"/>
          </a:xfrm>
        </p:spPr>
        <p:txBody>
          <a:bodyPr/>
          <a:lstStyle/>
          <a:p>
            <a:r>
              <a:rPr lang="en-US" dirty="0"/>
              <a:t>Let’s Conceptualize a System Together!</a:t>
            </a:r>
          </a:p>
        </p:txBody>
      </p:sp>
      <p:sp>
        <p:nvSpPr>
          <p:cNvPr id="3" name="Content Placeholder 2">
            <a:extLst>
              <a:ext uri="{FF2B5EF4-FFF2-40B4-BE49-F238E27FC236}">
                <a16:creationId xmlns:a16="http://schemas.microsoft.com/office/drawing/2014/main" id="{03D39E35-1131-4D38-8010-687F85A3A1D6}"/>
              </a:ext>
            </a:extLst>
          </p:cNvPr>
          <p:cNvSpPr>
            <a:spLocks noGrp="1"/>
          </p:cNvSpPr>
          <p:nvPr>
            <p:ph idx="1"/>
          </p:nvPr>
        </p:nvSpPr>
        <p:spPr>
          <a:xfrm>
            <a:off x="269073" y="2150346"/>
            <a:ext cx="2202822" cy="2606303"/>
          </a:xfrm>
        </p:spPr>
        <p:txBody>
          <a:bodyPr numCol="1">
            <a:normAutofit/>
          </a:bodyPr>
          <a:lstStyle/>
          <a:p>
            <a:pPr marL="114300" indent="0" algn="ctr">
              <a:buNone/>
            </a:pPr>
            <a:r>
              <a:rPr lang="en-US" sz="2000" b="1" dirty="0"/>
              <a:t>Causal loop diagram/map: </a:t>
            </a:r>
          </a:p>
          <a:p>
            <a:pPr marL="114300" indent="0" algn="ctr">
              <a:buNone/>
            </a:pPr>
            <a:r>
              <a:rPr lang="en-US" sz="2000" dirty="0"/>
              <a:t>A visual aid showing how components of a system are    inter-related</a:t>
            </a:r>
          </a:p>
          <a:p>
            <a:pPr marL="114300" indent="0" algn="ctr">
              <a:buNone/>
            </a:pPr>
            <a:endParaRPr lang="en-US" sz="2000" dirty="0"/>
          </a:p>
          <a:p>
            <a:pPr algn="ctr"/>
            <a:endParaRPr lang="en-US" sz="2000" dirty="0"/>
          </a:p>
        </p:txBody>
      </p:sp>
      <p:sp>
        <p:nvSpPr>
          <p:cNvPr id="4" name="Slide Number Placeholder 3">
            <a:extLst>
              <a:ext uri="{FF2B5EF4-FFF2-40B4-BE49-F238E27FC236}">
                <a16:creationId xmlns:a16="http://schemas.microsoft.com/office/drawing/2014/main" id="{0B03696B-4DA6-4ED8-B24C-E8A7C9E15858}"/>
              </a:ext>
            </a:extLst>
          </p:cNvPr>
          <p:cNvSpPr>
            <a:spLocks noGrp="1"/>
          </p:cNvSpPr>
          <p:nvPr>
            <p:ph type="sldNum" sz="quarter" idx="12"/>
          </p:nvPr>
        </p:nvSpPr>
        <p:spPr/>
        <p:txBody>
          <a:bodyPr/>
          <a:lstStyle/>
          <a:p>
            <a:fld id="{588A7B10-5B59-5847-A2D4-DA6B67CC2B64}" type="slidenum">
              <a:rPr lang="en-US" smtClean="0"/>
              <a:t>15</a:t>
            </a:fld>
            <a:endParaRPr lang="en-US" dirty="0"/>
          </a:p>
        </p:txBody>
      </p:sp>
      <p:sp>
        <p:nvSpPr>
          <p:cNvPr id="5" name="Rectangle 4">
            <a:extLst>
              <a:ext uri="{FF2B5EF4-FFF2-40B4-BE49-F238E27FC236}">
                <a16:creationId xmlns:a16="http://schemas.microsoft.com/office/drawing/2014/main" id="{33CF9DF3-9108-4BD2-8CC8-81BC1397E5C9}"/>
              </a:ext>
            </a:extLst>
          </p:cNvPr>
          <p:cNvSpPr/>
          <p:nvPr/>
        </p:nvSpPr>
        <p:spPr>
          <a:xfrm>
            <a:off x="3470148" y="2150346"/>
            <a:ext cx="2203704" cy="1631216"/>
          </a:xfrm>
          <a:prstGeom prst="rect">
            <a:avLst/>
          </a:prstGeom>
        </p:spPr>
        <p:txBody>
          <a:bodyPr wrap="square">
            <a:spAutoFit/>
          </a:bodyPr>
          <a:lstStyle/>
          <a:p>
            <a:pPr marL="114300" indent="0" algn="ctr">
              <a:buNone/>
            </a:pPr>
            <a:r>
              <a:rPr lang="en-US" sz="2000" b="1" dirty="0"/>
              <a:t>Group model building: </a:t>
            </a:r>
          </a:p>
          <a:p>
            <a:pPr marL="114300" indent="0" algn="ctr">
              <a:buNone/>
            </a:pPr>
            <a:r>
              <a:rPr lang="en-US" sz="2000" dirty="0"/>
              <a:t>A participatory approach and guided activity</a:t>
            </a:r>
          </a:p>
        </p:txBody>
      </p:sp>
      <p:sp>
        <p:nvSpPr>
          <p:cNvPr id="6" name="Rectangle 5">
            <a:extLst>
              <a:ext uri="{FF2B5EF4-FFF2-40B4-BE49-F238E27FC236}">
                <a16:creationId xmlns:a16="http://schemas.microsoft.com/office/drawing/2014/main" id="{14324F2A-46A7-4694-999A-D0C56E943E44}"/>
              </a:ext>
            </a:extLst>
          </p:cNvPr>
          <p:cNvSpPr/>
          <p:nvPr/>
        </p:nvSpPr>
        <p:spPr>
          <a:xfrm>
            <a:off x="6411262" y="2150346"/>
            <a:ext cx="1647164" cy="1323439"/>
          </a:xfrm>
          <a:prstGeom prst="rect">
            <a:avLst/>
          </a:prstGeom>
        </p:spPr>
        <p:txBody>
          <a:bodyPr wrap="square">
            <a:spAutoFit/>
          </a:bodyPr>
          <a:lstStyle/>
          <a:p>
            <a:pPr marL="114300" indent="0" algn="ctr">
              <a:buNone/>
            </a:pPr>
            <a:r>
              <a:rPr lang="en-US" sz="2000" b="1" dirty="0"/>
              <a:t>Community-based systems thinking</a:t>
            </a:r>
          </a:p>
        </p:txBody>
      </p:sp>
      <p:sp>
        <p:nvSpPr>
          <p:cNvPr id="7" name="Plus Sign 6">
            <a:extLst>
              <a:ext uri="{FF2B5EF4-FFF2-40B4-BE49-F238E27FC236}">
                <a16:creationId xmlns:a16="http://schemas.microsoft.com/office/drawing/2014/main" id="{E0486659-53FA-4D91-9445-26BAECB7FEA9}"/>
              </a:ext>
            </a:extLst>
          </p:cNvPr>
          <p:cNvSpPr/>
          <p:nvPr/>
        </p:nvSpPr>
        <p:spPr>
          <a:xfrm>
            <a:off x="2692958" y="2431702"/>
            <a:ext cx="552660" cy="552660"/>
          </a:xfrm>
          <a:prstGeom prst="mathPlu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Equals 7">
            <a:extLst>
              <a:ext uri="{FF2B5EF4-FFF2-40B4-BE49-F238E27FC236}">
                <a16:creationId xmlns:a16="http://schemas.microsoft.com/office/drawing/2014/main" id="{32AA5219-B2B1-4D1A-9CE6-E8DC80EE909A}"/>
              </a:ext>
            </a:extLst>
          </p:cNvPr>
          <p:cNvSpPr/>
          <p:nvPr/>
        </p:nvSpPr>
        <p:spPr>
          <a:xfrm>
            <a:off x="5844672" y="2502042"/>
            <a:ext cx="475739" cy="475739"/>
          </a:xfrm>
          <a:prstGeom prst="mathEqual">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99190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Feedback loop for Pedestrian Infrastructure which has multiple nested feedback loops "/>
          <p:cNvPicPr>
            <a:picLocks noGrp="1" noChangeAspect="1"/>
          </p:cNvPicPr>
          <p:nvPr>
            <p:ph idx="1"/>
          </p:nvPr>
        </p:nvPicPr>
        <p:blipFill rotWithShape="1">
          <a:blip r:embed="rId3"/>
          <a:srcRect l="2819" r="51436" b="52154"/>
          <a:stretch/>
        </p:blipFill>
        <p:spPr>
          <a:xfrm>
            <a:off x="4572000" y="2122997"/>
            <a:ext cx="3583570" cy="2795491"/>
          </a:xfrm>
          <a:prstGeom prst="rect">
            <a:avLst/>
          </a:prstGeom>
        </p:spPr>
      </p:pic>
      <p:sp>
        <p:nvSpPr>
          <p:cNvPr id="5" name="Content Placeholder 2"/>
          <p:cNvSpPr txBox="1">
            <a:spLocks/>
          </p:cNvSpPr>
          <p:nvPr/>
        </p:nvSpPr>
        <p:spPr>
          <a:xfrm>
            <a:off x="137459" y="360426"/>
            <a:ext cx="4219388" cy="4402491"/>
          </a:xfrm>
          <a:prstGeom prst="rect">
            <a:avLst/>
          </a:prstGeom>
        </p:spPr>
        <p:txBody>
          <a:bodyPr vert="horz" lIns="91440" tIns="45720" rIns="91440" bIns="45720" rtlCol="0">
            <a:normAutofit fontScale="92500" lnSpcReduction="20000"/>
          </a:bodyPr>
          <a:lstStyle>
            <a:lvl1pPr marL="257162" indent="-257162" algn="l" defTabSz="342884" rtl="0" eaLnBrk="1" latinLnBrk="0" hangingPunct="1">
              <a:spcBef>
                <a:spcPct val="20000"/>
              </a:spcBef>
              <a:buFont typeface="Arial"/>
              <a:buChar char="•"/>
              <a:defRPr sz="2100" kern="1200">
                <a:solidFill>
                  <a:schemeClr val="tx1"/>
                </a:solidFill>
                <a:latin typeface=""/>
                <a:ea typeface="+mn-ea"/>
                <a:cs typeface="+mn-cs"/>
              </a:defRPr>
            </a:lvl1pPr>
            <a:lvl2pPr marL="557185" indent="-214303" algn="l" defTabSz="342884" rtl="0" eaLnBrk="1" latinLnBrk="0" hangingPunct="1">
              <a:spcBef>
                <a:spcPct val="20000"/>
              </a:spcBef>
              <a:buFont typeface="Arial"/>
              <a:buChar char="–"/>
              <a:defRPr sz="1800" kern="1200">
                <a:solidFill>
                  <a:schemeClr val="tx1"/>
                </a:solidFill>
                <a:latin typeface=""/>
                <a:ea typeface="+mn-ea"/>
                <a:cs typeface="+mn-cs"/>
              </a:defRPr>
            </a:lvl2pPr>
            <a:lvl3pPr marL="857207" indent="-171442" algn="l" defTabSz="342884" rtl="0" eaLnBrk="1" latinLnBrk="0" hangingPunct="1">
              <a:spcBef>
                <a:spcPct val="20000"/>
              </a:spcBef>
              <a:buFont typeface="Arial"/>
              <a:buChar char="•"/>
              <a:defRPr sz="1500" kern="1200">
                <a:solidFill>
                  <a:schemeClr val="tx1"/>
                </a:solidFill>
                <a:latin typeface=""/>
                <a:ea typeface="+mn-ea"/>
                <a:cs typeface="+mn-cs"/>
              </a:defRPr>
            </a:lvl3pPr>
            <a:lvl4pPr marL="1200090" indent="-171442" algn="l" defTabSz="342884" rtl="0" eaLnBrk="1" latinLnBrk="0" hangingPunct="1">
              <a:spcBef>
                <a:spcPct val="20000"/>
              </a:spcBef>
              <a:buFont typeface="Arial"/>
              <a:buChar char="–"/>
              <a:defRPr sz="1350" kern="1200">
                <a:solidFill>
                  <a:schemeClr val="tx1"/>
                </a:solidFill>
                <a:latin typeface=""/>
                <a:ea typeface="+mn-ea"/>
                <a:cs typeface="+mn-cs"/>
              </a:defRPr>
            </a:lvl4pPr>
            <a:lvl5pPr marL="1542974" indent="-171442" algn="l" defTabSz="342884" rtl="0" eaLnBrk="1" latinLnBrk="0" hangingPunct="1">
              <a:spcBef>
                <a:spcPct val="20000"/>
              </a:spcBef>
              <a:buFont typeface="Arial"/>
              <a:buChar char="»"/>
              <a:defRPr sz="1350" kern="1200">
                <a:solidFill>
                  <a:schemeClr val="tx1"/>
                </a:solidFill>
                <a:latin typeface=""/>
                <a:ea typeface="+mn-ea"/>
                <a:cs typeface="+mn-cs"/>
              </a:defRPr>
            </a:lvl5pPr>
            <a:lvl6pPr marL="1885856" indent="-171442" algn="l" defTabSz="342884" rtl="0" eaLnBrk="1" latinLnBrk="0" hangingPunct="1">
              <a:spcBef>
                <a:spcPct val="20000"/>
              </a:spcBef>
              <a:buFont typeface="Arial"/>
              <a:buChar char="•"/>
              <a:defRPr sz="1500" kern="1200">
                <a:solidFill>
                  <a:schemeClr val="tx1"/>
                </a:solidFill>
                <a:latin typeface="+mn-lt"/>
                <a:ea typeface="+mn-ea"/>
                <a:cs typeface="+mn-cs"/>
              </a:defRPr>
            </a:lvl6pPr>
            <a:lvl7pPr marL="2228739" indent="-171442" algn="l" defTabSz="342884" rtl="0" eaLnBrk="1" latinLnBrk="0" hangingPunct="1">
              <a:spcBef>
                <a:spcPct val="20000"/>
              </a:spcBef>
              <a:buFont typeface="Arial"/>
              <a:buChar char="•"/>
              <a:defRPr sz="1500" kern="1200">
                <a:solidFill>
                  <a:schemeClr val="tx1"/>
                </a:solidFill>
                <a:latin typeface="+mn-lt"/>
                <a:ea typeface="+mn-ea"/>
                <a:cs typeface="+mn-cs"/>
              </a:defRPr>
            </a:lvl7pPr>
            <a:lvl8pPr marL="2571622" indent="-171442" algn="l" defTabSz="342884" rtl="0" eaLnBrk="1" latinLnBrk="0" hangingPunct="1">
              <a:spcBef>
                <a:spcPct val="20000"/>
              </a:spcBef>
              <a:buFont typeface="Arial"/>
              <a:buChar char="•"/>
              <a:defRPr sz="1500" kern="1200">
                <a:solidFill>
                  <a:schemeClr val="tx1"/>
                </a:solidFill>
                <a:latin typeface="+mn-lt"/>
                <a:ea typeface="+mn-ea"/>
                <a:cs typeface="+mn-cs"/>
              </a:defRPr>
            </a:lvl8pPr>
            <a:lvl9pPr marL="2914505" indent="-171442" algn="l" defTabSz="342884" rtl="0" eaLnBrk="1" latinLnBrk="0" hangingPunct="1">
              <a:spcBef>
                <a:spcPct val="20000"/>
              </a:spcBef>
              <a:buFont typeface="Arial"/>
              <a:buChar char="•"/>
              <a:defRPr sz="1500" kern="1200">
                <a:solidFill>
                  <a:schemeClr val="tx1"/>
                </a:solidFill>
                <a:latin typeface="+mn-lt"/>
                <a:ea typeface="+mn-ea"/>
                <a:cs typeface="+mn-cs"/>
              </a:defRPr>
            </a:lvl9pPr>
          </a:lstStyle>
          <a:p>
            <a:pPr marL="371462" indent="-228600" defTabSz="914400">
              <a:buFont typeface="Arial" pitchFamily="34" charset="0"/>
              <a:buChar char="•"/>
            </a:pPr>
            <a:r>
              <a:rPr lang="en-US" sz="2200" dirty="0">
                <a:latin typeface="+mn-lt"/>
              </a:rPr>
              <a:t>Variables </a:t>
            </a:r>
          </a:p>
          <a:p>
            <a:pPr marL="614335" lvl="1" indent="-228600" defTabSz="914400">
              <a:buFont typeface="Arial" pitchFamily="34" charset="0"/>
              <a:buChar char="•"/>
            </a:pPr>
            <a:r>
              <a:rPr lang="en-US" sz="1900" dirty="0">
                <a:solidFill>
                  <a:schemeClr val="tx2"/>
                </a:solidFill>
                <a:latin typeface="+mn-lt"/>
              </a:rPr>
              <a:t>Noun/noun phrase</a:t>
            </a:r>
          </a:p>
          <a:p>
            <a:pPr marL="614335" lvl="1" indent="-228600" defTabSz="914400">
              <a:buFont typeface="Arial" pitchFamily="34" charset="0"/>
              <a:buChar char="•"/>
            </a:pPr>
            <a:r>
              <a:rPr lang="en-US" sz="1900" dirty="0">
                <a:solidFill>
                  <a:schemeClr val="tx2"/>
                </a:solidFill>
                <a:latin typeface="+mn-lt"/>
              </a:rPr>
              <a:t>Makes sense to go up or down over time</a:t>
            </a:r>
          </a:p>
          <a:p>
            <a:pPr marL="371462" indent="-228600" defTabSz="914400">
              <a:buFont typeface="Arial" pitchFamily="34" charset="0"/>
              <a:buChar char="•"/>
            </a:pPr>
            <a:r>
              <a:rPr lang="en-US" sz="2200" dirty="0">
                <a:latin typeface="+mn-lt"/>
              </a:rPr>
              <a:t>Arrows</a:t>
            </a:r>
          </a:p>
          <a:p>
            <a:pPr marL="614335" lvl="1" indent="-228600" defTabSz="914400">
              <a:buFont typeface="Arial" pitchFamily="34" charset="0"/>
              <a:buChar char="•"/>
            </a:pPr>
            <a:r>
              <a:rPr lang="en-US" sz="1900" dirty="0">
                <a:solidFill>
                  <a:schemeClr val="tx2"/>
                </a:solidFill>
                <a:latin typeface="+mn-lt"/>
              </a:rPr>
              <a:t>A change in X causes a change in Y, all else equal </a:t>
            </a:r>
          </a:p>
          <a:p>
            <a:pPr marL="371462" indent="-228600" defTabSz="914400">
              <a:buFont typeface="Arial" pitchFamily="34" charset="0"/>
              <a:buChar char="•"/>
            </a:pPr>
            <a:r>
              <a:rPr lang="en-US" sz="2200" dirty="0">
                <a:latin typeface="+mn-lt"/>
              </a:rPr>
              <a:t>Polarity</a:t>
            </a:r>
          </a:p>
          <a:p>
            <a:pPr marL="614335" lvl="1" indent="-228600" defTabSz="914400">
              <a:buFont typeface="Arial" pitchFamily="34" charset="0"/>
              <a:buChar char="•"/>
            </a:pPr>
            <a:r>
              <a:rPr lang="en-US" sz="1900" dirty="0">
                <a:solidFill>
                  <a:schemeClr val="tx2"/>
                </a:solidFill>
                <a:latin typeface="+mn-lt"/>
              </a:rPr>
              <a:t>Variables change in same direction (+ or S)</a:t>
            </a:r>
          </a:p>
          <a:p>
            <a:pPr marL="614335" lvl="1" indent="-228600" defTabSz="914400">
              <a:buFont typeface="Arial" pitchFamily="34" charset="0"/>
              <a:buChar char="•"/>
            </a:pPr>
            <a:r>
              <a:rPr lang="en-US" sz="1900" dirty="0">
                <a:solidFill>
                  <a:schemeClr val="tx2"/>
                </a:solidFill>
                <a:latin typeface="+mn-lt"/>
              </a:rPr>
              <a:t>Variables change in opposite directions (- or O)</a:t>
            </a:r>
          </a:p>
          <a:p>
            <a:pPr marL="371462" indent="-228600" defTabSz="914400">
              <a:buFont typeface="Arial" pitchFamily="34" charset="0"/>
              <a:buChar char="•"/>
            </a:pPr>
            <a:r>
              <a:rPr lang="en-US" sz="2200" dirty="0">
                <a:latin typeface="+mn-lt"/>
              </a:rPr>
              <a:t>Feedback loops</a:t>
            </a:r>
          </a:p>
          <a:p>
            <a:pPr marL="614335" lvl="1" indent="-228600" defTabSz="914400">
              <a:buFont typeface="Arial" pitchFamily="34" charset="0"/>
              <a:buChar char="•"/>
            </a:pPr>
            <a:r>
              <a:rPr lang="en-US" sz="1900" dirty="0">
                <a:solidFill>
                  <a:schemeClr val="tx2"/>
                </a:solidFill>
                <a:latin typeface="+mn-lt"/>
              </a:rPr>
              <a:t>Reinforce change (R)</a:t>
            </a:r>
          </a:p>
          <a:p>
            <a:pPr marL="614335" lvl="1" indent="-228600" defTabSz="914400">
              <a:buFont typeface="Arial" pitchFamily="34" charset="0"/>
              <a:buChar char="•"/>
            </a:pPr>
            <a:r>
              <a:rPr lang="en-US" sz="1900" dirty="0">
                <a:solidFill>
                  <a:schemeClr val="tx2"/>
                </a:solidFill>
                <a:latin typeface="+mn-lt"/>
              </a:rPr>
              <a:t>Counteract change or seek balance (B)</a:t>
            </a:r>
          </a:p>
        </p:txBody>
      </p:sp>
      <p:sp>
        <p:nvSpPr>
          <p:cNvPr id="7" name="Title 1"/>
          <p:cNvSpPr>
            <a:spLocks noGrp="1"/>
          </p:cNvSpPr>
          <p:nvPr>
            <p:ph type="title"/>
          </p:nvPr>
        </p:nvSpPr>
        <p:spPr>
          <a:xfrm>
            <a:off x="4787155" y="345891"/>
            <a:ext cx="3319280" cy="1655826"/>
          </a:xfrm>
        </p:spPr>
        <p:txBody>
          <a:bodyPr/>
          <a:lstStyle/>
          <a:p>
            <a:r>
              <a:rPr lang="en-US" sz="4000" dirty="0"/>
              <a:t>Elements of a Causal Loop Diagram (CLD)</a:t>
            </a:r>
          </a:p>
        </p:txBody>
      </p:sp>
      <p:sp>
        <p:nvSpPr>
          <p:cNvPr id="8" name="Rectangle 7">
            <a:extLst>
              <a:ext uri="{FF2B5EF4-FFF2-40B4-BE49-F238E27FC236}">
                <a16:creationId xmlns:a16="http://schemas.microsoft.com/office/drawing/2014/main" id="{43A6DAB1-FC7A-478B-930D-25DF45CB6257}"/>
              </a:ext>
            </a:extLst>
          </p:cNvPr>
          <p:cNvSpPr/>
          <p:nvPr/>
        </p:nvSpPr>
        <p:spPr>
          <a:xfrm>
            <a:off x="526736" y="4785852"/>
            <a:ext cx="4854214" cy="253916"/>
          </a:xfrm>
          <a:prstGeom prst="rect">
            <a:avLst/>
          </a:prstGeom>
        </p:spPr>
        <p:txBody>
          <a:bodyPr wrap="none">
            <a:spAutoFit/>
          </a:bodyPr>
          <a:lstStyle/>
          <a:p>
            <a:r>
              <a:rPr lang="en-US" sz="1050" i="1" dirty="0"/>
              <a:t>Slide adapted with permission from Becky Naumann, University of North Carolina</a:t>
            </a:r>
          </a:p>
        </p:txBody>
      </p:sp>
    </p:spTree>
    <p:extLst>
      <p:ext uri="{BB962C8B-B14F-4D97-AF65-F5344CB8AC3E}">
        <p14:creationId xmlns:p14="http://schemas.microsoft.com/office/powerpoint/2010/main" val="1501617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94" y="205980"/>
            <a:ext cx="8683812" cy="343370"/>
          </a:xfrm>
        </p:spPr>
        <p:txBody>
          <a:bodyPr/>
          <a:lstStyle/>
          <a:p>
            <a:r>
              <a:rPr lang="en-US" sz="2300" dirty="0"/>
              <a:t>Drawing a CLD (causes </a:t>
            </a:r>
            <a:r>
              <a:rPr lang="en-US" sz="2300" dirty="0">
                <a:sym typeface="Wingdings" panose="05000000000000000000" pitchFamily="2" charset="2"/>
              </a:rPr>
              <a:t> focal variable  consequences, with loops)</a:t>
            </a:r>
            <a:endParaRPr lang="en-US" sz="2300" dirty="0"/>
          </a:p>
        </p:txBody>
      </p:sp>
      <p:pic>
        <p:nvPicPr>
          <p:cNvPr id="5" name="Content Placeholder 4" descr="Student's grades (focal variable of a CLD)"/>
          <p:cNvPicPr>
            <a:picLocks noGrp="1" noChangeAspect="1"/>
          </p:cNvPicPr>
          <p:nvPr>
            <p:ph idx="1"/>
          </p:nvPr>
        </p:nvPicPr>
        <p:blipFill rotWithShape="1">
          <a:blip r:embed="rId3"/>
          <a:srcRect l="-1" t="4525" r="55851" b="50206"/>
          <a:stretch/>
        </p:blipFill>
        <p:spPr>
          <a:xfrm>
            <a:off x="547740" y="549350"/>
            <a:ext cx="7323272" cy="4150711"/>
          </a:xfrm>
          <a:prstGeom prst="rect">
            <a:avLst/>
          </a:prstGeom>
        </p:spPr>
      </p:pic>
      <p:sp>
        <p:nvSpPr>
          <p:cNvPr id="6" name="Rectangle 5">
            <a:extLst>
              <a:ext uri="{FF2B5EF4-FFF2-40B4-BE49-F238E27FC236}">
                <a16:creationId xmlns:a16="http://schemas.microsoft.com/office/drawing/2014/main" id="{F963F0DF-A722-4ECA-9880-6B8781BACB6E}"/>
              </a:ext>
            </a:extLst>
          </p:cNvPr>
          <p:cNvSpPr/>
          <p:nvPr/>
        </p:nvSpPr>
        <p:spPr>
          <a:xfrm>
            <a:off x="124802" y="4800600"/>
            <a:ext cx="5234125" cy="253916"/>
          </a:xfrm>
          <a:prstGeom prst="rect">
            <a:avLst/>
          </a:prstGeom>
        </p:spPr>
        <p:txBody>
          <a:bodyPr wrap="none">
            <a:spAutoFit/>
          </a:bodyPr>
          <a:lstStyle/>
          <a:p>
            <a:r>
              <a:rPr lang="en-US" sz="1050" i="1" dirty="0"/>
              <a:t>Slide adapted with permission from Kristen Hassmiller Lich, University of North Carolina</a:t>
            </a:r>
          </a:p>
        </p:txBody>
      </p:sp>
    </p:spTree>
    <p:extLst>
      <p:ext uri="{BB962C8B-B14F-4D97-AF65-F5344CB8AC3E}">
        <p14:creationId xmlns:p14="http://schemas.microsoft.com/office/powerpoint/2010/main" val="3413529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94" y="205980"/>
            <a:ext cx="8683812" cy="343370"/>
          </a:xfrm>
        </p:spPr>
        <p:txBody>
          <a:bodyPr/>
          <a:lstStyle/>
          <a:p>
            <a:r>
              <a:rPr lang="en-US" sz="2300" dirty="0"/>
              <a:t>Drawing a CLD (causes </a:t>
            </a:r>
            <a:r>
              <a:rPr lang="en-US" sz="2300" dirty="0">
                <a:sym typeface="Wingdings" panose="05000000000000000000" pitchFamily="2" charset="2"/>
              </a:rPr>
              <a:t> focal variable  consequences, with loops)</a:t>
            </a:r>
            <a:endParaRPr lang="en-US" sz="2300" dirty="0"/>
          </a:p>
        </p:txBody>
      </p:sp>
      <p:pic>
        <p:nvPicPr>
          <p:cNvPr id="6" name="Content Placeholder 5" descr="Focal variable (student's grades) with factors impacting the focal variable (quality of diet, hours spent working, time spent studying, culture supporting studying, school resources, motivation, extracurriculars, strictness of parents, adequacy of sleep) &#10;&#10;"/>
          <p:cNvPicPr>
            <a:picLocks noGrp="1" noChangeAspect="1"/>
          </p:cNvPicPr>
          <p:nvPr>
            <p:ph idx="1"/>
          </p:nvPr>
        </p:nvPicPr>
        <p:blipFill rotWithShape="1">
          <a:blip r:embed="rId3"/>
          <a:srcRect r="30666" b="47121"/>
          <a:stretch/>
        </p:blipFill>
        <p:spPr>
          <a:xfrm>
            <a:off x="659041" y="328221"/>
            <a:ext cx="7514900" cy="4243779"/>
          </a:xfrm>
          <a:prstGeom prst="rect">
            <a:avLst/>
          </a:prstGeom>
        </p:spPr>
      </p:pic>
      <p:sp>
        <p:nvSpPr>
          <p:cNvPr id="7" name="Rectangle 6">
            <a:extLst>
              <a:ext uri="{FF2B5EF4-FFF2-40B4-BE49-F238E27FC236}">
                <a16:creationId xmlns:a16="http://schemas.microsoft.com/office/drawing/2014/main" id="{F077A07D-31A4-480F-802A-8029097275D7}"/>
              </a:ext>
            </a:extLst>
          </p:cNvPr>
          <p:cNvSpPr/>
          <p:nvPr/>
        </p:nvSpPr>
        <p:spPr>
          <a:xfrm>
            <a:off x="124802" y="4800600"/>
            <a:ext cx="5234125" cy="253916"/>
          </a:xfrm>
          <a:prstGeom prst="rect">
            <a:avLst/>
          </a:prstGeom>
        </p:spPr>
        <p:txBody>
          <a:bodyPr wrap="none">
            <a:spAutoFit/>
          </a:bodyPr>
          <a:lstStyle/>
          <a:p>
            <a:r>
              <a:rPr lang="en-US" sz="1050" i="1" dirty="0"/>
              <a:t>Slide adapted with permission from Kristen Hassmiller Lich, University of North Carolina</a:t>
            </a:r>
          </a:p>
        </p:txBody>
      </p:sp>
    </p:spTree>
    <p:extLst>
      <p:ext uri="{BB962C8B-B14F-4D97-AF65-F5344CB8AC3E}">
        <p14:creationId xmlns:p14="http://schemas.microsoft.com/office/powerpoint/2010/main" val="3449581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94" y="205980"/>
            <a:ext cx="8683812" cy="343370"/>
          </a:xfrm>
        </p:spPr>
        <p:txBody>
          <a:bodyPr/>
          <a:lstStyle/>
          <a:p>
            <a:r>
              <a:rPr lang="en-US" sz="2300" dirty="0"/>
              <a:t>Drawing a CLD (causes </a:t>
            </a:r>
            <a:r>
              <a:rPr lang="en-US" sz="2300" dirty="0">
                <a:sym typeface="Wingdings" panose="05000000000000000000" pitchFamily="2" charset="2"/>
              </a:rPr>
              <a:t> focal variable  consequences, with loops)</a:t>
            </a:r>
            <a:endParaRPr lang="en-US" sz="2300" dirty="0"/>
          </a:p>
        </p:txBody>
      </p:sp>
      <p:pic>
        <p:nvPicPr>
          <p:cNvPr id="5" name="Content Placeholder 4" descr="Focal variable (student's grades) with factors impacting the focal variable (quality of diet, hours spent working, time spent studying, culture supporting studying, school resources, motivation, extracurriculars, strictness of parents, adequacy of sleep). Variables are connected to create feedback loops. "/>
          <p:cNvPicPr>
            <a:picLocks noGrp="1" noChangeAspect="1"/>
          </p:cNvPicPr>
          <p:nvPr>
            <p:ph idx="1"/>
          </p:nvPr>
        </p:nvPicPr>
        <p:blipFill rotWithShape="1">
          <a:blip r:embed="rId3"/>
          <a:srcRect l="-3366" t="389" r="18856" b="46544"/>
          <a:stretch/>
        </p:blipFill>
        <p:spPr>
          <a:xfrm>
            <a:off x="211969" y="675341"/>
            <a:ext cx="7951890" cy="4075953"/>
          </a:xfrm>
          <a:prstGeom prst="rect">
            <a:avLst/>
          </a:prstGeom>
        </p:spPr>
      </p:pic>
      <p:sp>
        <p:nvSpPr>
          <p:cNvPr id="6" name="Rectangle 5">
            <a:extLst>
              <a:ext uri="{FF2B5EF4-FFF2-40B4-BE49-F238E27FC236}">
                <a16:creationId xmlns:a16="http://schemas.microsoft.com/office/drawing/2014/main" id="{4407A7BF-84E4-45B4-8A82-D7A56E7CA45A}"/>
              </a:ext>
            </a:extLst>
          </p:cNvPr>
          <p:cNvSpPr/>
          <p:nvPr/>
        </p:nvSpPr>
        <p:spPr>
          <a:xfrm>
            <a:off x="124802" y="4800600"/>
            <a:ext cx="5234125" cy="253916"/>
          </a:xfrm>
          <a:prstGeom prst="rect">
            <a:avLst/>
          </a:prstGeom>
        </p:spPr>
        <p:txBody>
          <a:bodyPr wrap="none">
            <a:spAutoFit/>
          </a:bodyPr>
          <a:lstStyle/>
          <a:p>
            <a:r>
              <a:rPr lang="en-US" sz="1050" i="1" dirty="0"/>
              <a:t>Slide adapted with permission from Kristen </a:t>
            </a:r>
            <a:r>
              <a:rPr lang="en-US" sz="1050" i="1" dirty="0" err="1"/>
              <a:t>Hassmiller</a:t>
            </a:r>
            <a:r>
              <a:rPr lang="en-US" sz="1050" i="1" dirty="0"/>
              <a:t> Lich, University of North Carolina</a:t>
            </a:r>
          </a:p>
        </p:txBody>
      </p:sp>
    </p:spTree>
    <p:extLst>
      <p:ext uri="{BB962C8B-B14F-4D97-AF65-F5344CB8AC3E}">
        <p14:creationId xmlns:p14="http://schemas.microsoft.com/office/powerpoint/2010/main" val="2876391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5E54C-B384-49B9-A22B-AD5AA0346E64}"/>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67BBDB84-153A-4138-8EC9-15DD339D07FF}"/>
              </a:ext>
            </a:extLst>
          </p:cNvPr>
          <p:cNvSpPr>
            <a:spLocks noGrp="1"/>
          </p:cNvSpPr>
          <p:nvPr>
            <p:ph idx="1"/>
          </p:nvPr>
        </p:nvSpPr>
        <p:spPr/>
        <p:txBody>
          <a:bodyPr/>
          <a:lstStyle/>
          <a:p>
            <a:pPr marL="171450" lvl="0" indent="-171450"/>
            <a:r>
              <a:rPr lang="en-US" sz="2400" dirty="0"/>
              <a:t>Describe a “system” and its characteristics</a:t>
            </a:r>
          </a:p>
          <a:p>
            <a:pPr marL="171450" lvl="0" indent="-171450"/>
            <a:r>
              <a:rPr lang="en-US" sz="2400" dirty="0"/>
              <a:t>Learn basic systems thinking terminology and theory</a:t>
            </a:r>
          </a:p>
          <a:p>
            <a:pPr marL="171450" indent="-171450">
              <a:defRPr/>
            </a:pPr>
            <a:r>
              <a:rPr lang="en-US" sz="2400" dirty="0"/>
              <a:t>Identify systems thinking applications for stakeholder engagement (causal loop diagramming) and policy analysis</a:t>
            </a:r>
          </a:p>
          <a:p>
            <a:pPr marL="114300" indent="0">
              <a:buNone/>
            </a:pPr>
            <a:endParaRPr lang="en-US" dirty="0"/>
          </a:p>
        </p:txBody>
      </p:sp>
      <p:sp>
        <p:nvSpPr>
          <p:cNvPr id="4" name="Slide Number Placeholder 3">
            <a:extLst>
              <a:ext uri="{FF2B5EF4-FFF2-40B4-BE49-F238E27FC236}">
                <a16:creationId xmlns:a16="http://schemas.microsoft.com/office/drawing/2014/main" id="{4A156786-2491-4483-A97B-D955966BE77A}"/>
              </a:ext>
            </a:extLst>
          </p:cNvPr>
          <p:cNvSpPr>
            <a:spLocks noGrp="1"/>
          </p:cNvSpPr>
          <p:nvPr>
            <p:ph type="sldNum" sz="quarter" idx="12"/>
          </p:nvPr>
        </p:nvSpPr>
        <p:spPr/>
        <p:txBody>
          <a:bodyPr/>
          <a:lstStyle/>
          <a:p>
            <a:fld id="{588A7B10-5B59-5847-A2D4-DA6B67CC2B64}" type="slidenum">
              <a:rPr lang="en-US" smtClean="0"/>
              <a:t>2</a:t>
            </a:fld>
            <a:endParaRPr lang="en-US" dirty="0"/>
          </a:p>
        </p:txBody>
      </p:sp>
    </p:spTree>
    <p:extLst>
      <p:ext uri="{BB962C8B-B14F-4D97-AF65-F5344CB8AC3E}">
        <p14:creationId xmlns:p14="http://schemas.microsoft.com/office/powerpoint/2010/main" val="3200363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94" y="205980"/>
            <a:ext cx="8683812" cy="343370"/>
          </a:xfrm>
        </p:spPr>
        <p:txBody>
          <a:bodyPr/>
          <a:lstStyle/>
          <a:p>
            <a:r>
              <a:rPr lang="en-US" sz="2300" dirty="0"/>
              <a:t>Drawing a CLD (causes </a:t>
            </a:r>
            <a:r>
              <a:rPr lang="en-US" sz="2300" dirty="0">
                <a:sym typeface="Wingdings" panose="05000000000000000000" pitchFamily="2" charset="2"/>
              </a:rPr>
              <a:t> focal variable  consequences, with loops)</a:t>
            </a:r>
            <a:endParaRPr lang="en-US" sz="2300" dirty="0"/>
          </a:p>
        </p:txBody>
      </p:sp>
      <p:pic>
        <p:nvPicPr>
          <p:cNvPr id="6" name="Content Placeholder 5" descr="Focal variable (student's grades) with factors impacting the focal variable (quality of diet, hours spent working, time spent studying, culture supporting studying, school resources, motivation, extracurriculars, strictness of parents, adequacy of sleep). Variables are connected to create feedback loops. On the right, factors that are affected by a change in the focal variable (teacher attention, satisfaction, ability to get a job, panic and frustration, self-efficacy) are included. "/>
          <p:cNvPicPr>
            <a:picLocks noGrp="1" noChangeAspect="1"/>
          </p:cNvPicPr>
          <p:nvPr>
            <p:ph idx="1"/>
          </p:nvPr>
        </p:nvPicPr>
        <p:blipFill rotWithShape="1">
          <a:blip r:embed="rId3"/>
          <a:srcRect t="2921" r="46397" b="53983"/>
          <a:stretch/>
        </p:blipFill>
        <p:spPr>
          <a:xfrm>
            <a:off x="226136" y="591671"/>
            <a:ext cx="8708455" cy="4165600"/>
          </a:xfrm>
          <a:prstGeom prst="rect">
            <a:avLst/>
          </a:prstGeom>
        </p:spPr>
      </p:pic>
      <p:sp>
        <p:nvSpPr>
          <p:cNvPr id="7" name="Rectangle 6">
            <a:extLst>
              <a:ext uri="{FF2B5EF4-FFF2-40B4-BE49-F238E27FC236}">
                <a16:creationId xmlns:a16="http://schemas.microsoft.com/office/drawing/2014/main" id="{16693B17-B140-496C-A470-B8E0FF6E599E}"/>
              </a:ext>
            </a:extLst>
          </p:cNvPr>
          <p:cNvSpPr/>
          <p:nvPr/>
        </p:nvSpPr>
        <p:spPr>
          <a:xfrm>
            <a:off x="124802" y="4800600"/>
            <a:ext cx="5234125" cy="253916"/>
          </a:xfrm>
          <a:prstGeom prst="rect">
            <a:avLst/>
          </a:prstGeom>
        </p:spPr>
        <p:txBody>
          <a:bodyPr wrap="none">
            <a:spAutoFit/>
          </a:bodyPr>
          <a:lstStyle/>
          <a:p>
            <a:r>
              <a:rPr lang="en-US" sz="1050" i="1" dirty="0"/>
              <a:t>Slide adapted with permission from Kristen Hassmiller Lich, University of North Carolina</a:t>
            </a:r>
          </a:p>
        </p:txBody>
      </p:sp>
    </p:spTree>
    <p:extLst>
      <p:ext uri="{BB962C8B-B14F-4D97-AF65-F5344CB8AC3E}">
        <p14:creationId xmlns:p14="http://schemas.microsoft.com/office/powerpoint/2010/main" val="2316377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94" y="205980"/>
            <a:ext cx="8683812" cy="343370"/>
          </a:xfrm>
        </p:spPr>
        <p:txBody>
          <a:bodyPr/>
          <a:lstStyle/>
          <a:p>
            <a:r>
              <a:rPr lang="en-US" sz="2300" dirty="0"/>
              <a:t>Drawing a CLD (causes </a:t>
            </a:r>
            <a:r>
              <a:rPr lang="en-US" sz="2300" dirty="0">
                <a:sym typeface="Wingdings" panose="05000000000000000000" pitchFamily="2" charset="2"/>
              </a:rPr>
              <a:t> focal variable  consequences, with loops)</a:t>
            </a:r>
            <a:endParaRPr lang="en-US" sz="2300" dirty="0"/>
          </a:p>
        </p:txBody>
      </p:sp>
      <p:pic>
        <p:nvPicPr>
          <p:cNvPr id="5" name="Content Placeholder 4" descr="Focal variable (student's grades) with factors impacting the focal variable (quality of diet, hours spent working, time spent studying, culture supporting studying, school resources, motivation, extracurriculars, strictness of parents, adequacy of sleep). Variables are connected to create feedback loops. On the right, factors that are affected by a change in the focal variable (teacher attention, satisfaction, ability to get a job, panic and frustration, self-efficacy) are included. Hash marks are drawn on the lines that indicate a &quot;delay&quot; in the system. "/>
          <p:cNvPicPr>
            <a:picLocks noGrp="1" noChangeAspect="1"/>
          </p:cNvPicPr>
          <p:nvPr>
            <p:ph idx="1"/>
          </p:nvPr>
        </p:nvPicPr>
        <p:blipFill rotWithShape="1">
          <a:blip r:embed="rId3"/>
          <a:srcRect r="49489" b="50680"/>
          <a:stretch/>
        </p:blipFill>
        <p:spPr>
          <a:xfrm>
            <a:off x="457200" y="549351"/>
            <a:ext cx="7884673" cy="4255732"/>
          </a:xfrm>
          <a:prstGeom prst="rect">
            <a:avLst/>
          </a:prstGeom>
        </p:spPr>
      </p:pic>
      <p:sp>
        <p:nvSpPr>
          <p:cNvPr id="7" name="Rectangle 6">
            <a:extLst>
              <a:ext uri="{FF2B5EF4-FFF2-40B4-BE49-F238E27FC236}">
                <a16:creationId xmlns:a16="http://schemas.microsoft.com/office/drawing/2014/main" id="{4E0BF467-63A6-4FE3-A8F7-E5329900A54A}"/>
              </a:ext>
            </a:extLst>
          </p:cNvPr>
          <p:cNvSpPr/>
          <p:nvPr/>
        </p:nvSpPr>
        <p:spPr>
          <a:xfrm>
            <a:off x="124802" y="4800600"/>
            <a:ext cx="5234125" cy="253916"/>
          </a:xfrm>
          <a:prstGeom prst="rect">
            <a:avLst/>
          </a:prstGeom>
        </p:spPr>
        <p:txBody>
          <a:bodyPr wrap="none">
            <a:spAutoFit/>
          </a:bodyPr>
          <a:lstStyle/>
          <a:p>
            <a:r>
              <a:rPr lang="en-US" sz="1050" i="1" dirty="0"/>
              <a:t>Slide adapted with permission from Kristen </a:t>
            </a:r>
            <a:r>
              <a:rPr lang="en-US" sz="1050" i="1" dirty="0" err="1"/>
              <a:t>Hassmiller</a:t>
            </a:r>
            <a:r>
              <a:rPr lang="en-US" sz="1050" i="1" dirty="0"/>
              <a:t> Lich, University of North Carolina</a:t>
            </a:r>
          </a:p>
        </p:txBody>
      </p:sp>
    </p:spTree>
    <p:extLst>
      <p:ext uri="{BB962C8B-B14F-4D97-AF65-F5344CB8AC3E}">
        <p14:creationId xmlns:p14="http://schemas.microsoft.com/office/powerpoint/2010/main" val="18211389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9508" y="763675"/>
            <a:ext cx="7620000" cy="4290841"/>
          </a:xfrm>
        </p:spPr>
        <p:txBody>
          <a:bodyPr>
            <a:normAutofit/>
          </a:bodyPr>
          <a:lstStyle/>
          <a:p>
            <a:r>
              <a:rPr lang="en-US" sz="1600" dirty="0"/>
              <a:t>What are the most important variables that, when they change, trigger change in the focal variable? </a:t>
            </a:r>
          </a:p>
          <a:p>
            <a:pPr lvl="1"/>
            <a:r>
              <a:rPr lang="en-US" sz="1500" dirty="0"/>
              <a:t>In a good way </a:t>
            </a:r>
          </a:p>
          <a:p>
            <a:pPr lvl="1"/>
            <a:r>
              <a:rPr lang="en-US" sz="1500" dirty="0"/>
              <a:t>In a bad way</a:t>
            </a:r>
          </a:p>
          <a:p>
            <a:r>
              <a:rPr lang="en-US" sz="1600" dirty="0"/>
              <a:t>Can you group these variables in a meaningful way? Think about 2-3 key variables and organize the rest (draw arrows, indicate polarity)</a:t>
            </a:r>
          </a:p>
          <a:p>
            <a:r>
              <a:rPr lang="en-US" sz="1600" dirty="0"/>
              <a:t>What is missing….</a:t>
            </a:r>
          </a:p>
          <a:p>
            <a:pPr lvl="1"/>
            <a:r>
              <a:rPr lang="en-US" sz="1500" dirty="0"/>
              <a:t>Causes of causes?</a:t>
            </a:r>
          </a:p>
          <a:p>
            <a:pPr lvl="1"/>
            <a:r>
              <a:rPr lang="en-US" sz="1500" dirty="0"/>
              <a:t>Missing variables needed to trigger a change? (X</a:t>
            </a:r>
            <a:r>
              <a:rPr lang="en-US" sz="1500" dirty="0">
                <a:sym typeface="Wingdings" panose="05000000000000000000" pitchFamily="2" charset="2"/>
              </a:rPr>
              <a:t></a:t>
            </a:r>
            <a:r>
              <a:rPr lang="en-US" sz="1500" dirty="0"/>
              <a:t>Y, but only in the presence of Z)</a:t>
            </a:r>
          </a:p>
          <a:p>
            <a:r>
              <a:rPr lang="en-US" sz="1600" dirty="0"/>
              <a:t>What are the key consequences of change in the focal variable? </a:t>
            </a:r>
          </a:p>
          <a:p>
            <a:r>
              <a:rPr lang="en-US" sz="1600" dirty="0"/>
              <a:t>Are there any reinforcing feedback loops that will be triggered – virtuous cycles that will benefit you or vicious cycles that will undermine your efforts to improve things? </a:t>
            </a:r>
          </a:p>
          <a:p>
            <a:r>
              <a:rPr lang="en-US" sz="1600" dirty="0"/>
              <a:t>Are there any balancing loops that will be triggered, in which aspects of the system counteract change? Limit it? </a:t>
            </a:r>
          </a:p>
        </p:txBody>
      </p:sp>
      <p:sp>
        <p:nvSpPr>
          <p:cNvPr id="5" name="Title 1"/>
          <p:cNvSpPr>
            <a:spLocks noGrp="1"/>
          </p:cNvSpPr>
          <p:nvPr>
            <p:ph type="title"/>
          </p:nvPr>
        </p:nvSpPr>
        <p:spPr>
          <a:xfrm>
            <a:off x="179294" y="205980"/>
            <a:ext cx="8683812" cy="343370"/>
          </a:xfrm>
        </p:spPr>
        <p:txBody>
          <a:bodyPr/>
          <a:lstStyle/>
          <a:p>
            <a:r>
              <a:rPr lang="en-US" sz="2300" dirty="0"/>
              <a:t>Drawing a CLD (causes </a:t>
            </a:r>
            <a:r>
              <a:rPr lang="en-US" sz="2300" dirty="0">
                <a:sym typeface="Wingdings" panose="05000000000000000000" pitchFamily="2" charset="2"/>
              </a:rPr>
              <a:t> focal variable  consequences, with loops)</a:t>
            </a:r>
            <a:endParaRPr lang="en-US" sz="2300" dirty="0"/>
          </a:p>
        </p:txBody>
      </p:sp>
      <p:sp>
        <p:nvSpPr>
          <p:cNvPr id="7" name="Rectangle 6">
            <a:extLst>
              <a:ext uri="{FF2B5EF4-FFF2-40B4-BE49-F238E27FC236}">
                <a16:creationId xmlns:a16="http://schemas.microsoft.com/office/drawing/2014/main" id="{444ACC82-1508-4AE4-9180-D548EB2D70B0}"/>
              </a:ext>
            </a:extLst>
          </p:cNvPr>
          <p:cNvSpPr/>
          <p:nvPr/>
        </p:nvSpPr>
        <p:spPr>
          <a:xfrm>
            <a:off x="3139307" y="4840792"/>
            <a:ext cx="5234125" cy="253916"/>
          </a:xfrm>
          <a:prstGeom prst="rect">
            <a:avLst/>
          </a:prstGeom>
        </p:spPr>
        <p:txBody>
          <a:bodyPr wrap="none">
            <a:spAutoFit/>
          </a:bodyPr>
          <a:lstStyle/>
          <a:p>
            <a:r>
              <a:rPr lang="en-US" sz="1050" i="1" dirty="0"/>
              <a:t>Slide adapted with permission from Kristen Hassmiller Lich, University of North Carolina</a:t>
            </a:r>
          </a:p>
        </p:txBody>
      </p:sp>
    </p:spTree>
    <p:extLst>
      <p:ext uri="{BB962C8B-B14F-4D97-AF65-F5344CB8AC3E}">
        <p14:creationId xmlns:p14="http://schemas.microsoft.com/office/powerpoint/2010/main" val="39875852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8CE63-48FF-4CDF-98EE-D40A406D5216}"/>
              </a:ext>
            </a:extLst>
          </p:cNvPr>
          <p:cNvSpPr>
            <a:spLocks noGrp="1"/>
          </p:cNvSpPr>
          <p:nvPr>
            <p:ph type="title"/>
          </p:nvPr>
        </p:nvSpPr>
        <p:spPr/>
        <p:txBody>
          <a:bodyPr/>
          <a:lstStyle/>
          <a:p>
            <a:r>
              <a:rPr lang="en-US" dirty="0"/>
              <a:t>In-Class Activity</a:t>
            </a:r>
          </a:p>
        </p:txBody>
      </p:sp>
      <p:sp>
        <p:nvSpPr>
          <p:cNvPr id="3" name="Content Placeholder 2">
            <a:extLst>
              <a:ext uri="{FF2B5EF4-FFF2-40B4-BE49-F238E27FC236}">
                <a16:creationId xmlns:a16="http://schemas.microsoft.com/office/drawing/2014/main" id="{6C462855-73EB-4D14-BF29-BBCEECEC7722}"/>
              </a:ext>
            </a:extLst>
          </p:cNvPr>
          <p:cNvSpPr>
            <a:spLocks noGrp="1"/>
          </p:cNvSpPr>
          <p:nvPr>
            <p:ph idx="1"/>
          </p:nvPr>
        </p:nvSpPr>
        <p:spPr/>
        <p:txBody>
          <a:bodyPr/>
          <a:lstStyle/>
          <a:p>
            <a:r>
              <a:rPr lang="en-US" dirty="0"/>
              <a:t>Get into groups of 2-3</a:t>
            </a:r>
          </a:p>
          <a:p>
            <a:r>
              <a:rPr lang="en-US" dirty="0"/>
              <a:t>Select a focal variable of interest</a:t>
            </a:r>
          </a:p>
          <a:p>
            <a:pPr lvl="1"/>
            <a:r>
              <a:rPr lang="en-US" dirty="0"/>
              <a:t>You could focus on any issue of interest: pedestrian crashes, roadway widening, mode shift, access to affordable housing</a:t>
            </a:r>
          </a:p>
          <a:p>
            <a:r>
              <a:rPr lang="en-US" dirty="0"/>
              <a:t>Take 15 minutes to “map” the system on your own</a:t>
            </a:r>
          </a:p>
          <a:p>
            <a:r>
              <a:rPr lang="en-US" dirty="0"/>
              <a:t>Compare with your partner and identify similarities and differences in the systems you drew</a:t>
            </a:r>
          </a:p>
          <a:p>
            <a:r>
              <a:rPr lang="en-US" dirty="0"/>
              <a:t>Report insights back to the group</a:t>
            </a:r>
          </a:p>
          <a:p>
            <a:endParaRPr lang="en-US" dirty="0"/>
          </a:p>
        </p:txBody>
      </p:sp>
      <p:sp>
        <p:nvSpPr>
          <p:cNvPr id="4" name="Slide Number Placeholder 3">
            <a:extLst>
              <a:ext uri="{FF2B5EF4-FFF2-40B4-BE49-F238E27FC236}">
                <a16:creationId xmlns:a16="http://schemas.microsoft.com/office/drawing/2014/main" id="{23697F12-704D-4382-9C46-9015867149FE}"/>
              </a:ext>
            </a:extLst>
          </p:cNvPr>
          <p:cNvSpPr>
            <a:spLocks noGrp="1"/>
          </p:cNvSpPr>
          <p:nvPr>
            <p:ph type="sldNum" sz="quarter" idx="12"/>
          </p:nvPr>
        </p:nvSpPr>
        <p:spPr/>
        <p:txBody>
          <a:bodyPr/>
          <a:lstStyle/>
          <a:p>
            <a:fld id="{588A7B10-5B59-5847-A2D4-DA6B67CC2B64}" type="slidenum">
              <a:rPr lang="en-US" smtClean="0"/>
              <a:t>23</a:t>
            </a:fld>
            <a:endParaRPr lang="en-US" dirty="0"/>
          </a:p>
        </p:txBody>
      </p:sp>
    </p:spTree>
    <p:extLst>
      <p:ext uri="{BB962C8B-B14F-4D97-AF65-F5344CB8AC3E}">
        <p14:creationId xmlns:p14="http://schemas.microsoft.com/office/powerpoint/2010/main" val="26012913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nfographic which compares systems thinking to an iceberg. First level (above surface of water): Events- What just happened? React. Second level (below surface of water): Patterns/Trends- What trends have there been over time? Anticipate. Third Level: Underlying Structures- What has influenced the patterns? What are the relationships between the parts? Design. Fourth level: Mental Models- What assumptions, beliefs and values do people hold about the system? What beliefs keep the system in place? Transform. &#10;">
            <a:extLst>
              <a:ext uri="{FF2B5EF4-FFF2-40B4-BE49-F238E27FC236}">
                <a16:creationId xmlns:a16="http://schemas.microsoft.com/office/drawing/2014/main" id="{14B370AF-849C-49A3-ACFD-CAE28C2CA6FC}"/>
              </a:ext>
            </a:extLst>
          </p:cNvPr>
          <p:cNvPicPr>
            <a:picLocks noChangeAspect="1"/>
          </p:cNvPicPr>
          <p:nvPr/>
        </p:nvPicPr>
        <p:blipFill rotWithShape="1">
          <a:blip r:embed="rId3">
            <a:extLst>
              <a:ext uri="{28A0092B-C50C-407E-A947-70E740481C1C}">
                <a14:useLocalDpi xmlns:a14="http://schemas.microsoft.com/office/drawing/2010/main" val="0"/>
              </a:ext>
            </a:extLst>
          </a:blip>
          <a:srcRect l="5923" t="13333" r="2892" b="7667"/>
          <a:stretch/>
        </p:blipFill>
        <p:spPr>
          <a:xfrm>
            <a:off x="1357876" y="803058"/>
            <a:ext cx="6428248" cy="4340442"/>
          </a:xfrm>
          <a:prstGeom prst="rect">
            <a:avLst/>
          </a:prstGeom>
        </p:spPr>
      </p:pic>
      <p:sp>
        <p:nvSpPr>
          <p:cNvPr id="2" name="Title 1">
            <a:extLst>
              <a:ext uri="{FF2B5EF4-FFF2-40B4-BE49-F238E27FC236}">
                <a16:creationId xmlns:a16="http://schemas.microsoft.com/office/drawing/2014/main" id="{9495EBD0-33F5-417B-BEBF-000E60FD1100}"/>
              </a:ext>
            </a:extLst>
          </p:cNvPr>
          <p:cNvSpPr>
            <a:spLocks noGrp="1"/>
          </p:cNvSpPr>
          <p:nvPr>
            <p:ph type="title"/>
          </p:nvPr>
        </p:nvSpPr>
        <p:spPr>
          <a:xfrm>
            <a:off x="121280" y="92046"/>
            <a:ext cx="8229600" cy="575863"/>
          </a:xfrm>
        </p:spPr>
        <p:txBody>
          <a:bodyPr/>
          <a:lstStyle/>
          <a:p>
            <a:r>
              <a:rPr lang="en-US" sz="3600" dirty="0"/>
              <a:t>Systems Thinking to Dive Below the Surface</a:t>
            </a:r>
          </a:p>
        </p:txBody>
      </p:sp>
      <p:sp>
        <p:nvSpPr>
          <p:cNvPr id="6" name="Rectangle 5">
            <a:extLst>
              <a:ext uri="{FF2B5EF4-FFF2-40B4-BE49-F238E27FC236}">
                <a16:creationId xmlns:a16="http://schemas.microsoft.com/office/drawing/2014/main" id="{1110391F-86E5-4074-96E0-19E969397BAB}"/>
              </a:ext>
            </a:extLst>
          </p:cNvPr>
          <p:cNvSpPr/>
          <p:nvPr/>
        </p:nvSpPr>
        <p:spPr>
          <a:xfrm rot="16200000">
            <a:off x="7329430" y="4432889"/>
            <a:ext cx="1167307" cy="253916"/>
          </a:xfrm>
          <a:prstGeom prst="rect">
            <a:avLst/>
          </a:prstGeom>
        </p:spPr>
        <p:txBody>
          <a:bodyPr wrap="none">
            <a:spAutoFit/>
          </a:bodyPr>
          <a:lstStyle/>
          <a:p>
            <a:r>
              <a:rPr lang="en-US" sz="1050" i="1" dirty="0"/>
              <a:t>Ecochallenge.org</a:t>
            </a:r>
          </a:p>
        </p:txBody>
      </p:sp>
    </p:spTree>
    <p:extLst>
      <p:ext uri="{BB962C8B-B14F-4D97-AF65-F5344CB8AC3E}">
        <p14:creationId xmlns:p14="http://schemas.microsoft.com/office/powerpoint/2010/main" val="39181613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508" y="205979"/>
            <a:ext cx="7620000" cy="537600"/>
          </a:xfrm>
        </p:spPr>
        <p:txBody>
          <a:bodyPr/>
          <a:lstStyle/>
          <a:p>
            <a:r>
              <a:rPr lang="en-US" sz="3200" dirty="0"/>
              <a:t>Community-Based Systems Thinking Can…</a:t>
            </a:r>
          </a:p>
        </p:txBody>
      </p:sp>
      <p:sp>
        <p:nvSpPr>
          <p:cNvPr id="3" name="Content Placeholder 2"/>
          <p:cNvSpPr>
            <a:spLocks noGrp="1"/>
          </p:cNvSpPr>
          <p:nvPr>
            <p:ph idx="1"/>
          </p:nvPr>
        </p:nvSpPr>
        <p:spPr>
          <a:xfrm>
            <a:off x="359508" y="1014884"/>
            <a:ext cx="7620000" cy="3785715"/>
          </a:xfrm>
        </p:spPr>
        <p:txBody>
          <a:bodyPr>
            <a:noAutofit/>
          </a:bodyPr>
          <a:lstStyle/>
          <a:p>
            <a:pPr marL="457200" indent="-342900">
              <a:lnSpc>
                <a:spcPct val="90000"/>
              </a:lnSpc>
              <a:buFont typeface="+mj-lt"/>
              <a:buAutoNum type="arabicPeriod"/>
              <a:defRPr/>
            </a:pPr>
            <a:r>
              <a:rPr lang="en-US" sz="2000" dirty="0"/>
              <a:t>Help in strategic planning to better understand complexity and how systems behave</a:t>
            </a:r>
          </a:p>
          <a:p>
            <a:pPr marL="457200" indent="-342900">
              <a:lnSpc>
                <a:spcPct val="90000"/>
              </a:lnSpc>
              <a:buFont typeface="+mj-lt"/>
              <a:buAutoNum type="arabicPeriod"/>
              <a:defRPr/>
            </a:pPr>
            <a:endParaRPr lang="en-US" sz="2000" dirty="0"/>
          </a:p>
          <a:p>
            <a:pPr marL="457200" indent="-342900">
              <a:lnSpc>
                <a:spcPct val="90000"/>
              </a:lnSpc>
              <a:buFont typeface="+mj-lt"/>
              <a:buAutoNum type="arabicPeriod"/>
              <a:defRPr/>
            </a:pPr>
            <a:r>
              <a:rPr lang="en-US" sz="2000" dirty="0"/>
              <a:t>Reframe the problem or issue and identify new sources of “data”</a:t>
            </a:r>
          </a:p>
          <a:p>
            <a:pPr marL="571500" indent="-457200">
              <a:lnSpc>
                <a:spcPct val="90000"/>
              </a:lnSpc>
              <a:buFont typeface="+mj-lt"/>
              <a:buAutoNum type="arabicPeriod"/>
              <a:defRPr/>
            </a:pPr>
            <a:endParaRPr lang="en-US" sz="2000" dirty="0"/>
          </a:p>
          <a:p>
            <a:pPr marL="457200" indent="-342900">
              <a:lnSpc>
                <a:spcPct val="90000"/>
              </a:lnSpc>
              <a:buFont typeface="+mj-lt"/>
              <a:buAutoNum type="arabicPeriod"/>
              <a:defRPr/>
            </a:pPr>
            <a:r>
              <a:rPr lang="en-US" sz="2000" dirty="0"/>
              <a:t>Allow stakeholders to view the larger system they are embedded within and support cross-sector collaboration</a:t>
            </a:r>
          </a:p>
          <a:p>
            <a:pPr marL="571500" indent="-457200">
              <a:lnSpc>
                <a:spcPct val="90000"/>
              </a:lnSpc>
              <a:buFont typeface="+mj-lt"/>
              <a:buAutoNum type="arabicPeriod"/>
              <a:defRPr/>
            </a:pPr>
            <a:endParaRPr lang="en-US" sz="2000" dirty="0"/>
          </a:p>
          <a:p>
            <a:pPr marL="457200" indent="-342900">
              <a:lnSpc>
                <a:spcPct val="90000"/>
              </a:lnSpc>
              <a:buFont typeface="+mj-lt"/>
              <a:buAutoNum type="arabicPeriod"/>
              <a:defRPr/>
            </a:pPr>
            <a:r>
              <a:rPr lang="en-US" sz="2000" dirty="0"/>
              <a:t>Support identification of high impact leverage points, policy dialogue and comparison</a:t>
            </a:r>
          </a:p>
        </p:txBody>
      </p:sp>
    </p:spTree>
    <p:extLst>
      <p:ext uri="{BB962C8B-B14F-4D97-AF65-F5344CB8AC3E}">
        <p14:creationId xmlns:p14="http://schemas.microsoft.com/office/powerpoint/2010/main" val="22679603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Systems Methods Toolbox</a:t>
            </a:r>
          </a:p>
        </p:txBody>
      </p:sp>
      <p:sp>
        <p:nvSpPr>
          <p:cNvPr id="3" name="Content Placeholder 2"/>
          <p:cNvSpPr>
            <a:spLocks noGrp="1"/>
          </p:cNvSpPr>
          <p:nvPr>
            <p:ph idx="1"/>
          </p:nvPr>
        </p:nvSpPr>
        <p:spPr/>
        <p:txBody>
          <a:bodyPr>
            <a:noAutofit/>
          </a:bodyPr>
          <a:lstStyle/>
          <a:p>
            <a:r>
              <a:rPr lang="en-US" sz="1800" dirty="0"/>
              <a:t>Qualitative</a:t>
            </a:r>
          </a:p>
          <a:p>
            <a:pPr lvl="1"/>
            <a:r>
              <a:rPr lang="en-US" sz="1600" dirty="0"/>
              <a:t>Causal loop diagramming</a:t>
            </a:r>
          </a:p>
          <a:p>
            <a:pPr lvl="1"/>
            <a:r>
              <a:rPr lang="en-US" sz="1600" dirty="0"/>
              <a:t>Network mapping</a:t>
            </a:r>
          </a:p>
          <a:p>
            <a:pPr lvl="1"/>
            <a:r>
              <a:rPr lang="en-US" sz="1600" dirty="0"/>
              <a:t>Process flow diagramming</a:t>
            </a:r>
          </a:p>
          <a:p>
            <a:r>
              <a:rPr lang="en-US" sz="1800" dirty="0"/>
              <a:t>Quantitative</a:t>
            </a:r>
          </a:p>
          <a:p>
            <a:pPr lvl="1"/>
            <a:r>
              <a:rPr lang="en-US" sz="1600" dirty="0"/>
              <a:t>System dynamics simulation</a:t>
            </a:r>
          </a:p>
          <a:p>
            <a:pPr lvl="1"/>
            <a:r>
              <a:rPr lang="en-US" sz="1600" dirty="0"/>
              <a:t>Microsimulation </a:t>
            </a:r>
          </a:p>
          <a:p>
            <a:pPr lvl="1"/>
            <a:r>
              <a:rPr lang="en-US" sz="1600" dirty="0"/>
              <a:t>Cost-effectiveness analysis</a:t>
            </a:r>
          </a:p>
          <a:p>
            <a:r>
              <a:rPr lang="en-US" sz="1800" dirty="0"/>
              <a:t>Mixed methods	</a:t>
            </a:r>
          </a:p>
          <a:p>
            <a:pPr lvl="1"/>
            <a:r>
              <a:rPr lang="en-US" sz="1600" dirty="0"/>
              <a:t>Preference elicitation</a:t>
            </a:r>
          </a:p>
          <a:p>
            <a:pPr lvl="1"/>
            <a:r>
              <a:rPr lang="en-US" sz="1600" dirty="0"/>
              <a:t>System dynamics</a:t>
            </a:r>
          </a:p>
        </p:txBody>
      </p:sp>
      <p:pic>
        <p:nvPicPr>
          <p:cNvPr id="5" name="Picture 4" descr="Toolbox with open drawers displaying tools"/>
          <p:cNvPicPr>
            <a:picLocks noChangeAspect="1"/>
          </p:cNvPicPr>
          <p:nvPr/>
        </p:nvPicPr>
        <p:blipFill>
          <a:blip r:embed="rId3"/>
          <a:srcRect/>
          <a:stretch/>
        </p:blipFill>
        <p:spPr>
          <a:xfrm>
            <a:off x="5312869" y="1333296"/>
            <a:ext cx="2886914" cy="2676280"/>
          </a:xfrm>
          <a:prstGeom prst="rect">
            <a:avLst/>
          </a:prstGeom>
        </p:spPr>
      </p:pic>
      <p:sp>
        <p:nvSpPr>
          <p:cNvPr id="6" name="Oval 5">
            <a:extLst>
              <a:ext uri="{FF2B5EF4-FFF2-40B4-BE49-F238E27FC236}">
                <a16:creationId xmlns:a16="http://schemas.microsoft.com/office/drawing/2014/main" id="{B0008995-CFAF-4785-86A0-1B85BC506B78}"/>
              </a:ext>
            </a:extLst>
          </p:cNvPr>
          <p:cNvSpPr/>
          <p:nvPr/>
        </p:nvSpPr>
        <p:spPr>
          <a:xfrm>
            <a:off x="667910" y="1518699"/>
            <a:ext cx="3163222" cy="3431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006E1427-C0DA-44D4-93A8-180975447595}"/>
              </a:ext>
            </a:extLst>
          </p:cNvPr>
          <p:cNvSpPr/>
          <p:nvPr/>
        </p:nvSpPr>
        <p:spPr>
          <a:xfrm>
            <a:off x="667910" y="2709863"/>
            <a:ext cx="3163222" cy="3431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867362F2-2048-41B1-87AB-0EC418108A29}"/>
              </a:ext>
            </a:extLst>
          </p:cNvPr>
          <p:cNvSpPr/>
          <p:nvPr/>
        </p:nvSpPr>
        <p:spPr>
          <a:xfrm>
            <a:off x="5687611" y="4009576"/>
            <a:ext cx="2629246" cy="253916"/>
          </a:xfrm>
          <a:prstGeom prst="rect">
            <a:avLst/>
          </a:prstGeom>
        </p:spPr>
        <p:txBody>
          <a:bodyPr wrap="none">
            <a:spAutoFit/>
          </a:bodyPr>
          <a:lstStyle/>
          <a:p>
            <a:r>
              <a:rPr lang="en-US" sz="1050" i="1" dirty="0"/>
              <a:t>Philip McMaster- Flickr Creative Commons</a:t>
            </a:r>
          </a:p>
        </p:txBody>
      </p:sp>
    </p:spTree>
    <p:extLst>
      <p:ext uri="{BB962C8B-B14F-4D97-AF65-F5344CB8AC3E}">
        <p14:creationId xmlns:p14="http://schemas.microsoft.com/office/powerpoint/2010/main" val="29467069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cycling safety causal loop diagram ">
            <a:extLst>
              <a:ext uri="{FF2B5EF4-FFF2-40B4-BE49-F238E27FC236}">
                <a16:creationId xmlns:a16="http://schemas.microsoft.com/office/drawing/2014/main" id="{BB261B40-420D-4AA4-8417-9D80CAB962E1}"/>
              </a:ext>
            </a:extLst>
          </p:cNvPr>
          <p:cNvPicPr>
            <a:picLocks noChangeAspect="1"/>
          </p:cNvPicPr>
          <p:nvPr/>
        </p:nvPicPr>
        <p:blipFill>
          <a:blip r:embed="rId3"/>
          <a:stretch>
            <a:fillRect/>
          </a:stretch>
        </p:blipFill>
        <p:spPr>
          <a:xfrm>
            <a:off x="1363566" y="923471"/>
            <a:ext cx="5611884" cy="3948151"/>
          </a:xfrm>
          <a:prstGeom prst="rect">
            <a:avLst/>
          </a:prstGeom>
        </p:spPr>
      </p:pic>
      <p:sp>
        <p:nvSpPr>
          <p:cNvPr id="2" name="Title 1">
            <a:extLst>
              <a:ext uri="{FF2B5EF4-FFF2-40B4-BE49-F238E27FC236}">
                <a16:creationId xmlns:a16="http://schemas.microsoft.com/office/drawing/2014/main" id="{93F4192C-8DCA-44A0-AA6D-49A7B8C09C06}"/>
              </a:ext>
            </a:extLst>
          </p:cNvPr>
          <p:cNvSpPr>
            <a:spLocks noGrp="1"/>
          </p:cNvSpPr>
          <p:nvPr>
            <p:ph type="title"/>
          </p:nvPr>
        </p:nvSpPr>
        <p:spPr/>
        <p:txBody>
          <a:bodyPr/>
          <a:lstStyle/>
          <a:p>
            <a:r>
              <a:rPr lang="en-US" sz="3600" dirty="0"/>
              <a:t>Bicycling Safety Causal Loop Diagram</a:t>
            </a:r>
          </a:p>
        </p:txBody>
      </p:sp>
      <p:sp>
        <p:nvSpPr>
          <p:cNvPr id="5" name="TextBox 4">
            <a:extLst>
              <a:ext uri="{FF2B5EF4-FFF2-40B4-BE49-F238E27FC236}">
                <a16:creationId xmlns:a16="http://schemas.microsoft.com/office/drawing/2014/main" id="{B323FAED-503F-4A9C-B9CB-44715AB047F9}"/>
              </a:ext>
            </a:extLst>
          </p:cNvPr>
          <p:cNvSpPr txBox="1"/>
          <p:nvPr/>
        </p:nvSpPr>
        <p:spPr>
          <a:xfrm>
            <a:off x="5421873" y="4871622"/>
            <a:ext cx="2155371" cy="261610"/>
          </a:xfrm>
          <a:prstGeom prst="rect">
            <a:avLst/>
          </a:prstGeom>
          <a:noFill/>
        </p:spPr>
        <p:txBody>
          <a:bodyPr wrap="square" rtlCol="0">
            <a:spAutoFit/>
          </a:bodyPr>
          <a:lstStyle/>
          <a:p>
            <a:r>
              <a:rPr lang="en-US" sz="1050" i="1" dirty="0"/>
              <a:t>Macmillan et al. 2014</a:t>
            </a:r>
          </a:p>
        </p:txBody>
      </p:sp>
    </p:spTree>
    <p:extLst>
      <p:ext uri="{BB962C8B-B14F-4D97-AF65-F5344CB8AC3E}">
        <p14:creationId xmlns:p14="http://schemas.microsoft.com/office/powerpoint/2010/main" val="42778137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8C52F-821A-47E5-9979-6EE4457D475B}"/>
              </a:ext>
            </a:extLst>
          </p:cNvPr>
          <p:cNvSpPr>
            <a:spLocks noGrp="1"/>
          </p:cNvSpPr>
          <p:nvPr>
            <p:ph type="title"/>
          </p:nvPr>
        </p:nvSpPr>
        <p:spPr/>
        <p:txBody>
          <a:bodyPr/>
          <a:lstStyle/>
          <a:p>
            <a:r>
              <a:rPr lang="en-US" sz="4000" dirty="0"/>
              <a:t>Bicycling Safety Simulation Model</a:t>
            </a:r>
          </a:p>
        </p:txBody>
      </p:sp>
      <p:pic>
        <p:nvPicPr>
          <p:cNvPr id="7" name="Picture 6" descr="Bicycling Safety Simulation Model. Shows policy scenario and effects modeled, studies used, and estimate of effect ">
            <a:extLst>
              <a:ext uri="{FF2B5EF4-FFF2-40B4-BE49-F238E27FC236}">
                <a16:creationId xmlns:a16="http://schemas.microsoft.com/office/drawing/2014/main" id="{82CB8F2B-8BC3-4FB2-B784-AB43512CE2B2}"/>
              </a:ext>
            </a:extLst>
          </p:cNvPr>
          <p:cNvPicPr>
            <a:picLocks noChangeAspect="1"/>
          </p:cNvPicPr>
          <p:nvPr/>
        </p:nvPicPr>
        <p:blipFill>
          <a:blip r:embed="rId3"/>
          <a:stretch>
            <a:fillRect/>
          </a:stretch>
        </p:blipFill>
        <p:spPr>
          <a:xfrm>
            <a:off x="620201" y="1119857"/>
            <a:ext cx="7271841" cy="3624114"/>
          </a:xfrm>
          <a:prstGeom prst="rect">
            <a:avLst/>
          </a:prstGeom>
        </p:spPr>
      </p:pic>
      <p:sp>
        <p:nvSpPr>
          <p:cNvPr id="6" name="TextBox 5">
            <a:extLst>
              <a:ext uri="{FF2B5EF4-FFF2-40B4-BE49-F238E27FC236}">
                <a16:creationId xmlns:a16="http://schemas.microsoft.com/office/drawing/2014/main" id="{11E300CA-AA0C-49D7-881F-291D77D3BCDA}"/>
              </a:ext>
            </a:extLst>
          </p:cNvPr>
          <p:cNvSpPr txBox="1"/>
          <p:nvPr/>
        </p:nvSpPr>
        <p:spPr>
          <a:xfrm>
            <a:off x="5824137" y="4771603"/>
            <a:ext cx="2155371" cy="253916"/>
          </a:xfrm>
          <a:prstGeom prst="rect">
            <a:avLst/>
          </a:prstGeom>
          <a:noFill/>
        </p:spPr>
        <p:txBody>
          <a:bodyPr wrap="square" rtlCol="0">
            <a:spAutoFit/>
          </a:bodyPr>
          <a:lstStyle/>
          <a:p>
            <a:pPr algn="r"/>
            <a:r>
              <a:rPr lang="en-US" sz="1050" i="1" dirty="0"/>
              <a:t>Macmillan et al. 2014</a:t>
            </a:r>
          </a:p>
        </p:txBody>
      </p:sp>
    </p:spTree>
    <p:extLst>
      <p:ext uri="{BB962C8B-B14F-4D97-AF65-F5344CB8AC3E}">
        <p14:creationId xmlns:p14="http://schemas.microsoft.com/office/powerpoint/2010/main" val="30106341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8C52F-821A-47E5-9979-6EE4457D475B}"/>
              </a:ext>
            </a:extLst>
          </p:cNvPr>
          <p:cNvSpPr>
            <a:spLocks noGrp="1"/>
          </p:cNvSpPr>
          <p:nvPr>
            <p:ph type="title"/>
          </p:nvPr>
        </p:nvSpPr>
        <p:spPr/>
        <p:txBody>
          <a:bodyPr/>
          <a:lstStyle/>
          <a:p>
            <a:r>
              <a:rPr lang="en-US" sz="4000" dirty="0"/>
              <a:t>Bicycling Safety Simulation Model</a:t>
            </a:r>
          </a:p>
        </p:txBody>
      </p:sp>
      <p:sp>
        <p:nvSpPr>
          <p:cNvPr id="3" name="Content Placeholder 2">
            <a:extLst>
              <a:ext uri="{FF2B5EF4-FFF2-40B4-BE49-F238E27FC236}">
                <a16:creationId xmlns:a16="http://schemas.microsoft.com/office/drawing/2014/main" id="{CC39A791-E4EC-4E19-AEA9-1D683D600AB7}"/>
              </a:ext>
            </a:extLst>
          </p:cNvPr>
          <p:cNvSpPr>
            <a:spLocks noGrp="1"/>
          </p:cNvSpPr>
          <p:nvPr>
            <p:ph idx="1"/>
          </p:nvPr>
        </p:nvSpPr>
        <p:spPr/>
        <p:txBody>
          <a:bodyPr>
            <a:normAutofit lnSpcReduction="10000"/>
          </a:bodyPr>
          <a:lstStyle/>
          <a:p>
            <a:r>
              <a:rPr lang="en-US" dirty="0"/>
              <a:t>Testing and validation:</a:t>
            </a:r>
          </a:p>
          <a:p>
            <a:pPr lvl="1"/>
            <a:r>
              <a:rPr lang="en-US" dirty="0"/>
              <a:t>Fidelity of participatory process</a:t>
            </a:r>
          </a:p>
          <a:p>
            <a:pPr lvl="2"/>
            <a:r>
              <a:rPr lang="en-US" dirty="0"/>
              <a:t>Appropriate stakeholders</a:t>
            </a:r>
          </a:p>
          <a:p>
            <a:pPr lvl="2"/>
            <a:r>
              <a:rPr lang="en-US" dirty="0"/>
              <a:t>Balanced comprehensiveness/comprehensibility</a:t>
            </a:r>
          </a:p>
          <a:p>
            <a:pPr lvl="2"/>
            <a:r>
              <a:rPr lang="en-US" dirty="0"/>
              <a:t>Policy insights related back to feedback structure</a:t>
            </a:r>
          </a:p>
          <a:p>
            <a:pPr lvl="1"/>
            <a:r>
              <a:rPr lang="en-US" dirty="0"/>
              <a:t>Formal validity tests</a:t>
            </a:r>
          </a:p>
          <a:p>
            <a:pPr lvl="2"/>
            <a:r>
              <a:rPr lang="en-US" dirty="0"/>
              <a:t>Sensitivity analysis</a:t>
            </a:r>
          </a:p>
          <a:p>
            <a:r>
              <a:rPr lang="en-US" sz="2000" dirty="0"/>
              <a:t>Simulated from 1991-2051</a:t>
            </a:r>
          </a:p>
          <a:p>
            <a:pPr lvl="1"/>
            <a:r>
              <a:rPr lang="en-US" dirty="0"/>
              <a:t>Historic simulations (1991-2012) were compared to actual data</a:t>
            </a:r>
          </a:p>
          <a:p>
            <a:pPr lvl="1"/>
            <a:r>
              <a:rPr lang="en-US" dirty="0"/>
              <a:t>Prospective simulations (until 2051)</a:t>
            </a:r>
          </a:p>
          <a:p>
            <a:pPr lvl="1"/>
            <a:endParaRPr lang="en-US" dirty="0"/>
          </a:p>
        </p:txBody>
      </p:sp>
      <p:sp>
        <p:nvSpPr>
          <p:cNvPr id="6" name="TextBox 5">
            <a:extLst>
              <a:ext uri="{FF2B5EF4-FFF2-40B4-BE49-F238E27FC236}">
                <a16:creationId xmlns:a16="http://schemas.microsoft.com/office/drawing/2014/main" id="{8A6C3349-6382-461D-A41A-34B4A2FBE71C}"/>
              </a:ext>
            </a:extLst>
          </p:cNvPr>
          <p:cNvSpPr txBox="1"/>
          <p:nvPr/>
        </p:nvSpPr>
        <p:spPr>
          <a:xfrm>
            <a:off x="5563158" y="4777991"/>
            <a:ext cx="2155371" cy="253916"/>
          </a:xfrm>
          <a:prstGeom prst="rect">
            <a:avLst/>
          </a:prstGeom>
          <a:noFill/>
        </p:spPr>
        <p:txBody>
          <a:bodyPr wrap="square" rtlCol="0">
            <a:spAutoFit/>
          </a:bodyPr>
          <a:lstStyle/>
          <a:p>
            <a:pPr algn="r"/>
            <a:r>
              <a:rPr lang="en-US" sz="1050" i="1" dirty="0"/>
              <a:t>Macmillan et al. 2014</a:t>
            </a:r>
          </a:p>
        </p:txBody>
      </p:sp>
    </p:spTree>
    <p:extLst>
      <p:ext uri="{BB962C8B-B14F-4D97-AF65-F5344CB8AC3E}">
        <p14:creationId xmlns:p14="http://schemas.microsoft.com/office/powerpoint/2010/main" val="3293352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artoon depiction of human upper body with organs and blood vessels ">
            <a:extLst>
              <a:ext uri="{FF2B5EF4-FFF2-40B4-BE49-F238E27FC236}">
                <a16:creationId xmlns:a16="http://schemas.microsoft.com/office/drawing/2014/main" id="{D648CC03-14AA-48DA-A48B-54B170A6EBAD}"/>
              </a:ext>
            </a:extLst>
          </p:cNvPr>
          <p:cNvPicPr>
            <a:picLocks noChangeAspect="1"/>
          </p:cNvPicPr>
          <p:nvPr/>
        </p:nvPicPr>
        <p:blipFill>
          <a:blip r:embed="rId3"/>
          <a:stretch>
            <a:fillRect/>
          </a:stretch>
        </p:blipFill>
        <p:spPr>
          <a:xfrm>
            <a:off x="1439087" y="2461844"/>
            <a:ext cx="1932432" cy="2681656"/>
          </a:xfrm>
          <a:prstGeom prst="rect">
            <a:avLst/>
          </a:prstGeom>
          <a:solidFill>
            <a:schemeClr val="bg1"/>
          </a:solidFill>
        </p:spPr>
      </p:pic>
      <p:sp>
        <p:nvSpPr>
          <p:cNvPr id="2" name="Title 1">
            <a:extLst>
              <a:ext uri="{FF2B5EF4-FFF2-40B4-BE49-F238E27FC236}">
                <a16:creationId xmlns:a16="http://schemas.microsoft.com/office/drawing/2014/main" id="{E46938C7-353A-4D22-ABA8-9838F7B11E8F}"/>
              </a:ext>
            </a:extLst>
          </p:cNvPr>
          <p:cNvSpPr>
            <a:spLocks noGrp="1"/>
          </p:cNvSpPr>
          <p:nvPr>
            <p:ph type="title"/>
          </p:nvPr>
        </p:nvSpPr>
        <p:spPr/>
        <p:txBody>
          <a:bodyPr/>
          <a:lstStyle/>
          <a:p>
            <a:r>
              <a:rPr lang="en-US" dirty="0"/>
              <a:t>What is a System?</a:t>
            </a:r>
          </a:p>
        </p:txBody>
      </p:sp>
      <p:sp>
        <p:nvSpPr>
          <p:cNvPr id="4" name="Slide Number Placeholder 3">
            <a:extLst>
              <a:ext uri="{FF2B5EF4-FFF2-40B4-BE49-F238E27FC236}">
                <a16:creationId xmlns:a16="http://schemas.microsoft.com/office/drawing/2014/main" id="{B8B973DC-39C8-44E3-A301-A5ABA1E98BF9}"/>
              </a:ext>
            </a:extLst>
          </p:cNvPr>
          <p:cNvSpPr>
            <a:spLocks noGrp="1"/>
          </p:cNvSpPr>
          <p:nvPr>
            <p:ph type="sldNum" sz="quarter" idx="12"/>
          </p:nvPr>
        </p:nvSpPr>
        <p:spPr/>
        <p:txBody>
          <a:bodyPr/>
          <a:lstStyle/>
          <a:p>
            <a:fld id="{588A7B10-5B59-5847-A2D4-DA6B67CC2B64}" type="slidenum">
              <a:rPr lang="en-US" smtClean="0"/>
              <a:t>3</a:t>
            </a:fld>
            <a:endParaRPr lang="en-US" dirty="0"/>
          </a:p>
        </p:txBody>
      </p:sp>
      <p:pic>
        <p:nvPicPr>
          <p:cNvPr id="8" name="Picture 7" descr="Beehive covered in bees">
            <a:extLst>
              <a:ext uri="{FF2B5EF4-FFF2-40B4-BE49-F238E27FC236}">
                <a16:creationId xmlns:a16="http://schemas.microsoft.com/office/drawing/2014/main" id="{4352DFD4-AB07-4B9A-818B-2339CAFB37D3}"/>
              </a:ext>
            </a:extLst>
          </p:cNvPr>
          <p:cNvPicPr>
            <a:picLocks noChangeAspect="1"/>
          </p:cNvPicPr>
          <p:nvPr/>
        </p:nvPicPr>
        <p:blipFill>
          <a:blip r:embed="rId4"/>
          <a:stretch>
            <a:fillRect/>
          </a:stretch>
        </p:blipFill>
        <p:spPr>
          <a:xfrm>
            <a:off x="0" y="1204907"/>
            <a:ext cx="1932432" cy="2194560"/>
          </a:xfrm>
          <a:prstGeom prst="rect">
            <a:avLst/>
          </a:prstGeom>
        </p:spPr>
      </p:pic>
      <p:pic>
        <p:nvPicPr>
          <p:cNvPr id="14" name="Picture 13" descr="Cloverleaf interchange in Seattle, Washington ">
            <a:extLst>
              <a:ext uri="{FF2B5EF4-FFF2-40B4-BE49-F238E27FC236}">
                <a16:creationId xmlns:a16="http://schemas.microsoft.com/office/drawing/2014/main" id="{E0B78603-D837-475C-BC29-6388EEFE19C7}"/>
              </a:ext>
            </a:extLst>
          </p:cNvPr>
          <p:cNvPicPr>
            <a:picLocks noChangeAspect="1"/>
          </p:cNvPicPr>
          <p:nvPr/>
        </p:nvPicPr>
        <p:blipFill>
          <a:blip r:embed="rId5"/>
          <a:stretch>
            <a:fillRect/>
          </a:stretch>
        </p:blipFill>
        <p:spPr>
          <a:xfrm>
            <a:off x="5422182" y="920486"/>
            <a:ext cx="2823757" cy="3952138"/>
          </a:xfrm>
          <a:prstGeom prst="rect">
            <a:avLst/>
          </a:prstGeom>
        </p:spPr>
      </p:pic>
      <p:pic>
        <p:nvPicPr>
          <p:cNvPr id="12" name="Picture 11" descr="Father, mother, and two children seated around a table">
            <a:extLst>
              <a:ext uri="{FF2B5EF4-FFF2-40B4-BE49-F238E27FC236}">
                <a16:creationId xmlns:a16="http://schemas.microsoft.com/office/drawing/2014/main" id="{F71E66D5-4026-4589-99DB-D2707C689FA9}"/>
              </a:ext>
            </a:extLst>
          </p:cNvPr>
          <p:cNvPicPr>
            <a:picLocks noChangeAspect="1"/>
          </p:cNvPicPr>
          <p:nvPr/>
        </p:nvPicPr>
        <p:blipFill>
          <a:blip r:embed="rId6"/>
          <a:srcRect/>
          <a:stretch/>
        </p:blipFill>
        <p:spPr>
          <a:xfrm>
            <a:off x="3160121" y="1989190"/>
            <a:ext cx="3081021" cy="2044386"/>
          </a:xfrm>
          <a:prstGeom prst="rect">
            <a:avLst/>
          </a:prstGeom>
        </p:spPr>
      </p:pic>
      <p:sp>
        <p:nvSpPr>
          <p:cNvPr id="9" name="Rectangle 8">
            <a:extLst>
              <a:ext uri="{FF2B5EF4-FFF2-40B4-BE49-F238E27FC236}">
                <a16:creationId xmlns:a16="http://schemas.microsoft.com/office/drawing/2014/main" id="{D32E1D7D-92FD-441E-A36E-28F51782F7B6}"/>
              </a:ext>
            </a:extLst>
          </p:cNvPr>
          <p:cNvSpPr/>
          <p:nvPr/>
        </p:nvSpPr>
        <p:spPr>
          <a:xfrm>
            <a:off x="6820549" y="4872624"/>
            <a:ext cx="1425390" cy="253916"/>
          </a:xfrm>
          <a:prstGeom prst="rect">
            <a:avLst/>
          </a:prstGeom>
        </p:spPr>
        <p:txBody>
          <a:bodyPr wrap="none">
            <a:spAutoFit/>
          </a:bodyPr>
          <a:lstStyle/>
          <a:p>
            <a:pPr algn="r"/>
            <a:r>
              <a:rPr lang="en-US" sz="1050" i="1" dirty="0"/>
              <a:t>Wikimedia Commons</a:t>
            </a:r>
          </a:p>
        </p:txBody>
      </p:sp>
      <p:sp>
        <p:nvSpPr>
          <p:cNvPr id="11" name="Rectangle 10">
            <a:extLst>
              <a:ext uri="{FF2B5EF4-FFF2-40B4-BE49-F238E27FC236}">
                <a16:creationId xmlns:a16="http://schemas.microsoft.com/office/drawing/2014/main" id="{57BCFA54-6D39-4D52-B418-38E8808E2AF3}"/>
              </a:ext>
            </a:extLst>
          </p:cNvPr>
          <p:cNvSpPr/>
          <p:nvPr/>
        </p:nvSpPr>
        <p:spPr>
          <a:xfrm>
            <a:off x="4503341" y="4024560"/>
            <a:ext cx="918841" cy="253916"/>
          </a:xfrm>
          <a:prstGeom prst="rect">
            <a:avLst/>
          </a:prstGeom>
        </p:spPr>
        <p:txBody>
          <a:bodyPr wrap="none">
            <a:spAutoFit/>
          </a:bodyPr>
          <a:lstStyle/>
          <a:p>
            <a:r>
              <a:rPr lang="en-US" sz="1050" i="1" dirty="0"/>
              <a:t>Pixabay.com</a:t>
            </a:r>
          </a:p>
        </p:txBody>
      </p:sp>
      <p:sp>
        <p:nvSpPr>
          <p:cNvPr id="13" name="Rectangle 12">
            <a:extLst>
              <a:ext uri="{FF2B5EF4-FFF2-40B4-BE49-F238E27FC236}">
                <a16:creationId xmlns:a16="http://schemas.microsoft.com/office/drawing/2014/main" id="{2BB593C8-2A60-442A-8825-35462DD72D2C}"/>
              </a:ext>
            </a:extLst>
          </p:cNvPr>
          <p:cNvSpPr/>
          <p:nvPr/>
        </p:nvSpPr>
        <p:spPr>
          <a:xfrm>
            <a:off x="-24406" y="3414187"/>
            <a:ext cx="918841" cy="253916"/>
          </a:xfrm>
          <a:prstGeom prst="rect">
            <a:avLst/>
          </a:prstGeom>
        </p:spPr>
        <p:txBody>
          <a:bodyPr wrap="none">
            <a:spAutoFit/>
          </a:bodyPr>
          <a:lstStyle/>
          <a:p>
            <a:r>
              <a:rPr lang="en-US" sz="1050" i="1" dirty="0"/>
              <a:t>Pixabay.com</a:t>
            </a:r>
          </a:p>
        </p:txBody>
      </p:sp>
      <p:sp>
        <p:nvSpPr>
          <p:cNvPr id="16" name="Rectangle 15">
            <a:extLst>
              <a:ext uri="{FF2B5EF4-FFF2-40B4-BE49-F238E27FC236}">
                <a16:creationId xmlns:a16="http://schemas.microsoft.com/office/drawing/2014/main" id="{840654DD-3261-47AF-9C9F-B50AD7CE391F}"/>
              </a:ext>
            </a:extLst>
          </p:cNvPr>
          <p:cNvSpPr/>
          <p:nvPr/>
        </p:nvSpPr>
        <p:spPr>
          <a:xfrm>
            <a:off x="3275241" y="4870727"/>
            <a:ext cx="1425390" cy="253916"/>
          </a:xfrm>
          <a:prstGeom prst="rect">
            <a:avLst/>
          </a:prstGeom>
        </p:spPr>
        <p:txBody>
          <a:bodyPr wrap="none">
            <a:spAutoFit/>
          </a:bodyPr>
          <a:lstStyle/>
          <a:p>
            <a:pPr algn="r"/>
            <a:r>
              <a:rPr lang="en-US" sz="1050" i="1" dirty="0"/>
              <a:t>Wikimedia Commons</a:t>
            </a:r>
          </a:p>
        </p:txBody>
      </p:sp>
    </p:spTree>
    <p:extLst>
      <p:ext uri="{BB962C8B-B14F-4D97-AF65-F5344CB8AC3E}">
        <p14:creationId xmlns:p14="http://schemas.microsoft.com/office/powerpoint/2010/main" val="138855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8C52F-821A-47E5-9979-6EE4457D475B}"/>
              </a:ext>
            </a:extLst>
          </p:cNvPr>
          <p:cNvSpPr>
            <a:spLocks noGrp="1"/>
          </p:cNvSpPr>
          <p:nvPr>
            <p:ph type="title"/>
          </p:nvPr>
        </p:nvSpPr>
        <p:spPr/>
        <p:txBody>
          <a:bodyPr/>
          <a:lstStyle/>
          <a:p>
            <a:r>
              <a:rPr lang="en-US" sz="4000" dirty="0"/>
              <a:t>Bicycling Safety Simulation Model</a:t>
            </a:r>
          </a:p>
        </p:txBody>
      </p:sp>
      <p:sp>
        <p:nvSpPr>
          <p:cNvPr id="3" name="Content Placeholder 2">
            <a:extLst>
              <a:ext uri="{FF2B5EF4-FFF2-40B4-BE49-F238E27FC236}">
                <a16:creationId xmlns:a16="http://schemas.microsoft.com/office/drawing/2014/main" id="{CC39A791-E4EC-4E19-AEA9-1D683D600AB7}"/>
              </a:ext>
            </a:extLst>
          </p:cNvPr>
          <p:cNvSpPr>
            <a:spLocks noGrp="1"/>
          </p:cNvSpPr>
          <p:nvPr>
            <p:ph idx="1"/>
          </p:nvPr>
        </p:nvSpPr>
        <p:spPr/>
        <p:txBody>
          <a:bodyPr>
            <a:normAutofit/>
          </a:bodyPr>
          <a:lstStyle/>
          <a:p>
            <a:pPr marL="230188" indent="-230188"/>
            <a:r>
              <a:rPr lang="en-US" sz="2400" dirty="0"/>
              <a:t>Compared policy scenarios that might be most likely to alter the shape of trends in cycling over time:</a:t>
            </a:r>
          </a:p>
          <a:p>
            <a:pPr marL="642923" lvl="1" indent="-342900">
              <a:buClr>
                <a:schemeClr val="accent4"/>
              </a:buClr>
              <a:buFont typeface="+mj-lt"/>
              <a:buAutoNum type="arabicPeriod"/>
            </a:pPr>
            <a:r>
              <a:rPr lang="en-US" sz="2000" dirty="0"/>
              <a:t>Baseline (no policies implemented)</a:t>
            </a:r>
          </a:p>
          <a:p>
            <a:pPr marL="642923" lvl="1" indent="-342900">
              <a:buClr>
                <a:schemeClr val="accent4"/>
              </a:buClr>
              <a:buFont typeface="+mj-lt"/>
              <a:buAutoNum type="arabicPeriod"/>
            </a:pPr>
            <a:r>
              <a:rPr lang="en-US" sz="2000" dirty="0"/>
              <a:t>Regional Cycle Network (RCN)</a:t>
            </a:r>
          </a:p>
          <a:p>
            <a:pPr marL="642923" lvl="1" indent="-342900">
              <a:buClr>
                <a:schemeClr val="accent4"/>
              </a:buClr>
              <a:buFont typeface="+mj-lt"/>
              <a:buAutoNum type="arabicPeriod"/>
            </a:pPr>
            <a:r>
              <a:rPr lang="en-US" sz="2000" dirty="0"/>
              <a:t>Arterial segregated bicycle lanes (ASBL)</a:t>
            </a:r>
          </a:p>
          <a:p>
            <a:pPr marL="642923" lvl="1" indent="-342900">
              <a:buClr>
                <a:schemeClr val="accent4"/>
              </a:buClr>
              <a:buFont typeface="+mj-lt"/>
              <a:buAutoNum type="arabicPeriod"/>
            </a:pPr>
            <a:r>
              <a:rPr lang="en-US" sz="2000" dirty="0"/>
              <a:t>Self-explaining roads (SER)</a:t>
            </a:r>
          </a:p>
          <a:p>
            <a:pPr marL="642923" lvl="1" indent="-342900">
              <a:buClr>
                <a:schemeClr val="accent4"/>
              </a:buClr>
              <a:buFont typeface="+mj-lt"/>
              <a:buAutoNum type="arabicPeriod"/>
            </a:pPr>
            <a:r>
              <a:rPr lang="en-US" sz="2000" dirty="0"/>
              <a:t>Both ASBL + SER</a:t>
            </a:r>
          </a:p>
        </p:txBody>
      </p:sp>
      <p:sp>
        <p:nvSpPr>
          <p:cNvPr id="5" name="TextBox 4">
            <a:extLst>
              <a:ext uri="{FF2B5EF4-FFF2-40B4-BE49-F238E27FC236}">
                <a16:creationId xmlns:a16="http://schemas.microsoft.com/office/drawing/2014/main" id="{06A6BE64-13FB-4330-B84E-B858AB1486CD}"/>
              </a:ext>
            </a:extLst>
          </p:cNvPr>
          <p:cNvSpPr txBox="1"/>
          <p:nvPr/>
        </p:nvSpPr>
        <p:spPr>
          <a:xfrm>
            <a:off x="86806" y="4800600"/>
            <a:ext cx="2155371" cy="261610"/>
          </a:xfrm>
          <a:prstGeom prst="rect">
            <a:avLst/>
          </a:prstGeom>
          <a:noFill/>
        </p:spPr>
        <p:txBody>
          <a:bodyPr wrap="square" rtlCol="0">
            <a:spAutoFit/>
          </a:bodyPr>
          <a:lstStyle/>
          <a:p>
            <a:r>
              <a:rPr lang="en-US" sz="1050" i="1" dirty="0"/>
              <a:t>Macmillan et al. 2014</a:t>
            </a:r>
          </a:p>
        </p:txBody>
      </p:sp>
    </p:spTree>
    <p:extLst>
      <p:ext uri="{BB962C8B-B14F-4D97-AF65-F5344CB8AC3E}">
        <p14:creationId xmlns:p14="http://schemas.microsoft.com/office/powerpoint/2010/main" val="27558792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8C52F-821A-47E5-9979-6EE4457D475B}"/>
              </a:ext>
            </a:extLst>
          </p:cNvPr>
          <p:cNvSpPr>
            <a:spLocks noGrp="1"/>
          </p:cNvSpPr>
          <p:nvPr>
            <p:ph type="title"/>
          </p:nvPr>
        </p:nvSpPr>
        <p:spPr/>
        <p:txBody>
          <a:bodyPr/>
          <a:lstStyle/>
          <a:p>
            <a:r>
              <a:rPr lang="en-US" sz="4000" dirty="0"/>
              <a:t>Bicycling Safety Simulation Model</a:t>
            </a:r>
          </a:p>
        </p:txBody>
      </p:sp>
      <p:sp>
        <p:nvSpPr>
          <p:cNvPr id="3" name="Content Placeholder 2">
            <a:extLst>
              <a:ext uri="{FF2B5EF4-FFF2-40B4-BE49-F238E27FC236}">
                <a16:creationId xmlns:a16="http://schemas.microsoft.com/office/drawing/2014/main" id="{CC39A791-E4EC-4E19-AEA9-1D683D600AB7}"/>
              </a:ext>
            </a:extLst>
          </p:cNvPr>
          <p:cNvSpPr>
            <a:spLocks noGrp="1"/>
          </p:cNvSpPr>
          <p:nvPr>
            <p:ph idx="1"/>
          </p:nvPr>
        </p:nvSpPr>
        <p:spPr/>
        <p:txBody>
          <a:bodyPr>
            <a:normAutofit/>
          </a:bodyPr>
          <a:lstStyle/>
          <a:p>
            <a:pPr marL="230188" indent="-230188"/>
            <a:r>
              <a:rPr lang="en-US" sz="2400" dirty="0"/>
              <a:t>Four key outcomes of interest:</a:t>
            </a:r>
          </a:p>
          <a:p>
            <a:pPr marL="685782" lvl="1" indent="-342900">
              <a:buClr>
                <a:schemeClr val="accent4"/>
              </a:buClr>
              <a:buFont typeface="+mj-lt"/>
              <a:buAutoNum type="arabicPeriod"/>
            </a:pPr>
            <a:r>
              <a:rPr lang="en-US" sz="2000" dirty="0"/>
              <a:t>Bicycle mode share</a:t>
            </a:r>
          </a:p>
          <a:p>
            <a:pPr marL="685782" lvl="1" indent="-342900">
              <a:buClr>
                <a:schemeClr val="accent4"/>
              </a:buClr>
              <a:buFont typeface="+mj-lt"/>
              <a:buAutoNum type="arabicPeriod"/>
            </a:pPr>
            <a:r>
              <a:rPr lang="en-US" sz="2000" dirty="0"/>
              <a:t>Cyclist serious injuries/deaths</a:t>
            </a:r>
          </a:p>
          <a:p>
            <a:pPr marL="685782" lvl="1" indent="-342900">
              <a:buClr>
                <a:schemeClr val="accent4"/>
              </a:buClr>
              <a:buFont typeface="+mj-lt"/>
              <a:buAutoNum type="arabicPeriod"/>
            </a:pPr>
            <a:r>
              <a:rPr lang="en-US" sz="2000" dirty="0"/>
              <a:t>Cyclist serious injury/death rate</a:t>
            </a:r>
          </a:p>
          <a:p>
            <a:pPr marL="685782" lvl="1" indent="-342900">
              <a:buClr>
                <a:schemeClr val="accent4"/>
              </a:buClr>
              <a:buFont typeface="+mj-lt"/>
              <a:buAutoNum type="arabicPeriod"/>
            </a:pPr>
            <a:r>
              <a:rPr lang="en-US" sz="2000" dirty="0"/>
              <a:t>Annual air pollution mortality</a:t>
            </a:r>
          </a:p>
        </p:txBody>
      </p:sp>
      <p:sp>
        <p:nvSpPr>
          <p:cNvPr id="5" name="TextBox 4">
            <a:extLst>
              <a:ext uri="{FF2B5EF4-FFF2-40B4-BE49-F238E27FC236}">
                <a16:creationId xmlns:a16="http://schemas.microsoft.com/office/drawing/2014/main" id="{06A6BE64-13FB-4330-B84E-B858AB1486CD}"/>
              </a:ext>
            </a:extLst>
          </p:cNvPr>
          <p:cNvSpPr txBox="1"/>
          <p:nvPr/>
        </p:nvSpPr>
        <p:spPr>
          <a:xfrm>
            <a:off x="86806" y="4662100"/>
            <a:ext cx="2155371" cy="261610"/>
          </a:xfrm>
          <a:prstGeom prst="rect">
            <a:avLst/>
          </a:prstGeom>
          <a:noFill/>
        </p:spPr>
        <p:txBody>
          <a:bodyPr wrap="square" rtlCol="0">
            <a:spAutoFit/>
          </a:bodyPr>
          <a:lstStyle/>
          <a:p>
            <a:r>
              <a:rPr lang="en-US" sz="1050" i="1" dirty="0"/>
              <a:t>Macmillan et al. 2014</a:t>
            </a:r>
          </a:p>
        </p:txBody>
      </p:sp>
    </p:spTree>
    <p:extLst>
      <p:ext uri="{BB962C8B-B14F-4D97-AF65-F5344CB8AC3E}">
        <p14:creationId xmlns:p14="http://schemas.microsoft.com/office/powerpoint/2010/main" val="21593156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4192C-8DCA-44A0-AA6D-49A7B8C09C06}"/>
              </a:ext>
            </a:extLst>
          </p:cNvPr>
          <p:cNvSpPr>
            <a:spLocks noGrp="1"/>
          </p:cNvSpPr>
          <p:nvPr>
            <p:ph type="title"/>
          </p:nvPr>
        </p:nvSpPr>
        <p:spPr>
          <a:xfrm>
            <a:off x="359508" y="205979"/>
            <a:ext cx="7620000" cy="634565"/>
          </a:xfrm>
        </p:spPr>
        <p:txBody>
          <a:bodyPr/>
          <a:lstStyle/>
          <a:p>
            <a:r>
              <a:rPr lang="en-US" sz="3600" dirty="0"/>
              <a:t>Simulation Results: Bicycle Mode Share</a:t>
            </a:r>
          </a:p>
        </p:txBody>
      </p:sp>
      <p:sp>
        <p:nvSpPr>
          <p:cNvPr id="5" name="TextBox 4">
            <a:extLst>
              <a:ext uri="{FF2B5EF4-FFF2-40B4-BE49-F238E27FC236}">
                <a16:creationId xmlns:a16="http://schemas.microsoft.com/office/drawing/2014/main" id="{B323FAED-503F-4A9C-B9CB-44715AB047F9}"/>
              </a:ext>
            </a:extLst>
          </p:cNvPr>
          <p:cNvSpPr txBox="1"/>
          <p:nvPr/>
        </p:nvSpPr>
        <p:spPr>
          <a:xfrm>
            <a:off x="6440993" y="4846711"/>
            <a:ext cx="2155371" cy="261610"/>
          </a:xfrm>
          <a:prstGeom prst="rect">
            <a:avLst/>
          </a:prstGeom>
          <a:noFill/>
        </p:spPr>
        <p:txBody>
          <a:bodyPr wrap="square" rtlCol="0">
            <a:spAutoFit/>
          </a:bodyPr>
          <a:lstStyle/>
          <a:p>
            <a:r>
              <a:rPr lang="en-US" sz="1100" i="1" dirty="0"/>
              <a:t>Macmillan et al. 2014</a:t>
            </a:r>
          </a:p>
        </p:txBody>
      </p:sp>
      <p:pic>
        <p:nvPicPr>
          <p:cNvPr id="6" name="Picture 5" descr="Simulation Results for bicycle mode share ">
            <a:extLst>
              <a:ext uri="{FF2B5EF4-FFF2-40B4-BE49-F238E27FC236}">
                <a16:creationId xmlns:a16="http://schemas.microsoft.com/office/drawing/2014/main" id="{53F1D942-8A86-417C-8660-07B3970D86F2}"/>
              </a:ext>
            </a:extLst>
          </p:cNvPr>
          <p:cNvPicPr>
            <a:picLocks noChangeAspect="1"/>
          </p:cNvPicPr>
          <p:nvPr/>
        </p:nvPicPr>
        <p:blipFill>
          <a:blip r:embed="rId3"/>
          <a:stretch>
            <a:fillRect/>
          </a:stretch>
        </p:blipFill>
        <p:spPr>
          <a:xfrm>
            <a:off x="444557" y="840544"/>
            <a:ext cx="7534951" cy="4006167"/>
          </a:xfrm>
          <a:prstGeom prst="rect">
            <a:avLst/>
          </a:prstGeom>
        </p:spPr>
      </p:pic>
    </p:spTree>
    <p:extLst>
      <p:ext uri="{BB962C8B-B14F-4D97-AF65-F5344CB8AC3E}">
        <p14:creationId xmlns:p14="http://schemas.microsoft.com/office/powerpoint/2010/main" val="19226294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4192C-8DCA-44A0-AA6D-49A7B8C09C06}"/>
              </a:ext>
            </a:extLst>
          </p:cNvPr>
          <p:cNvSpPr>
            <a:spLocks noGrp="1"/>
          </p:cNvSpPr>
          <p:nvPr>
            <p:ph type="title"/>
          </p:nvPr>
        </p:nvSpPr>
        <p:spPr>
          <a:xfrm>
            <a:off x="359508" y="205979"/>
            <a:ext cx="7620000" cy="533730"/>
          </a:xfrm>
        </p:spPr>
        <p:txBody>
          <a:bodyPr/>
          <a:lstStyle/>
          <a:p>
            <a:r>
              <a:rPr lang="en-US" sz="2800" dirty="0"/>
              <a:t>Simulation Results: Cyclist Serious Injuries/Deaths</a:t>
            </a:r>
          </a:p>
        </p:txBody>
      </p:sp>
      <p:sp>
        <p:nvSpPr>
          <p:cNvPr id="5" name="TextBox 4">
            <a:extLst>
              <a:ext uri="{FF2B5EF4-FFF2-40B4-BE49-F238E27FC236}">
                <a16:creationId xmlns:a16="http://schemas.microsoft.com/office/drawing/2014/main" id="{B323FAED-503F-4A9C-B9CB-44715AB047F9}"/>
              </a:ext>
            </a:extLst>
          </p:cNvPr>
          <p:cNvSpPr txBox="1"/>
          <p:nvPr/>
        </p:nvSpPr>
        <p:spPr>
          <a:xfrm>
            <a:off x="6629121" y="4806716"/>
            <a:ext cx="2155371" cy="261610"/>
          </a:xfrm>
          <a:prstGeom prst="rect">
            <a:avLst/>
          </a:prstGeom>
          <a:noFill/>
        </p:spPr>
        <p:txBody>
          <a:bodyPr wrap="square" rtlCol="0">
            <a:spAutoFit/>
          </a:bodyPr>
          <a:lstStyle/>
          <a:p>
            <a:r>
              <a:rPr lang="en-US" sz="1050" i="1" dirty="0"/>
              <a:t>Macmillan et al. 2014</a:t>
            </a:r>
          </a:p>
        </p:txBody>
      </p:sp>
      <p:pic>
        <p:nvPicPr>
          <p:cNvPr id="6" name="Picture 5" descr="Simulation results for cyclist serious injuries/deaths ">
            <a:extLst>
              <a:ext uri="{FF2B5EF4-FFF2-40B4-BE49-F238E27FC236}">
                <a16:creationId xmlns:a16="http://schemas.microsoft.com/office/drawing/2014/main" id="{3FA245B4-119C-4CFB-BA59-93AAD2CB74C3}"/>
              </a:ext>
            </a:extLst>
          </p:cNvPr>
          <p:cNvPicPr>
            <a:picLocks noChangeAspect="1"/>
          </p:cNvPicPr>
          <p:nvPr/>
        </p:nvPicPr>
        <p:blipFill>
          <a:blip r:embed="rId3"/>
          <a:stretch>
            <a:fillRect/>
          </a:stretch>
        </p:blipFill>
        <p:spPr>
          <a:xfrm>
            <a:off x="359508" y="745165"/>
            <a:ext cx="7678201" cy="4034834"/>
          </a:xfrm>
          <a:prstGeom prst="rect">
            <a:avLst/>
          </a:prstGeom>
        </p:spPr>
      </p:pic>
    </p:spTree>
    <p:extLst>
      <p:ext uri="{BB962C8B-B14F-4D97-AF65-F5344CB8AC3E}">
        <p14:creationId xmlns:p14="http://schemas.microsoft.com/office/powerpoint/2010/main" val="4338803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imulation Results for cyclist serious injuries/death rate ">
            <a:extLst>
              <a:ext uri="{FF2B5EF4-FFF2-40B4-BE49-F238E27FC236}">
                <a16:creationId xmlns:a16="http://schemas.microsoft.com/office/drawing/2014/main" id="{8B44D24B-5C30-4392-B34A-327458889100}"/>
              </a:ext>
            </a:extLst>
          </p:cNvPr>
          <p:cNvPicPr>
            <a:picLocks noChangeAspect="1"/>
          </p:cNvPicPr>
          <p:nvPr/>
        </p:nvPicPr>
        <p:blipFill rotWithShape="1">
          <a:blip r:embed="rId3"/>
          <a:srcRect r="200"/>
          <a:stretch/>
        </p:blipFill>
        <p:spPr>
          <a:xfrm>
            <a:off x="636105" y="1112003"/>
            <a:ext cx="6910207" cy="3760389"/>
          </a:xfrm>
          <a:prstGeom prst="rect">
            <a:avLst/>
          </a:prstGeom>
        </p:spPr>
      </p:pic>
      <p:sp>
        <p:nvSpPr>
          <p:cNvPr id="2" name="Title 1">
            <a:extLst>
              <a:ext uri="{FF2B5EF4-FFF2-40B4-BE49-F238E27FC236}">
                <a16:creationId xmlns:a16="http://schemas.microsoft.com/office/drawing/2014/main" id="{93F4192C-8DCA-44A0-AA6D-49A7B8C09C06}"/>
              </a:ext>
            </a:extLst>
          </p:cNvPr>
          <p:cNvSpPr>
            <a:spLocks noGrp="1"/>
          </p:cNvSpPr>
          <p:nvPr>
            <p:ph type="title"/>
          </p:nvPr>
        </p:nvSpPr>
        <p:spPr/>
        <p:txBody>
          <a:bodyPr/>
          <a:lstStyle/>
          <a:p>
            <a:r>
              <a:rPr lang="en-US" sz="3600" dirty="0"/>
              <a:t>Simulation Results: Cyclist Serious Injuries/Death Rate</a:t>
            </a:r>
          </a:p>
        </p:txBody>
      </p:sp>
      <p:sp>
        <p:nvSpPr>
          <p:cNvPr id="5" name="TextBox 4">
            <a:extLst>
              <a:ext uri="{FF2B5EF4-FFF2-40B4-BE49-F238E27FC236}">
                <a16:creationId xmlns:a16="http://schemas.microsoft.com/office/drawing/2014/main" id="{B323FAED-503F-4A9C-B9CB-44715AB047F9}"/>
              </a:ext>
            </a:extLst>
          </p:cNvPr>
          <p:cNvSpPr txBox="1"/>
          <p:nvPr/>
        </p:nvSpPr>
        <p:spPr>
          <a:xfrm>
            <a:off x="6147528" y="4872392"/>
            <a:ext cx="2155371" cy="261610"/>
          </a:xfrm>
          <a:prstGeom prst="rect">
            <a:avLst/>
          </a:prstGeom>
          <a:noFill/>
        </p:spPr>
        <p:txBody>
          <a:bodyPr wrap="square" rtlCol="0">
            <a:spAutoFit/>
          </a:bodyPr>
          <a:lstStyle/>
          <a:p>
            <a:r>
              <a:rPr lang="en-US" sz="1050" i="1" dirty="0"/>
              <a:t>Macmillan et al. 2014</a:t>
            </a:r>
          </a:p>
        </p:txBody>
      </p:sp>
    </p:spTree>
    <p:extLst>
      <p:ext uri="{BB962C8B-B14F-4D97-AF65-F5344CB8AC3E}">
        <p14:creationId xmlns:p14="http://schemas.microsoft.com/office/powerpoint/2010/main" val="28555387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imulation results for annual air pollution mortality ">
            <a:extLst>
              <a:ext uri="{FF2B5EF4-FFF2-40B4-BE49-F238E27FC236}">
                <a16:creationId xmlns:a16="http://schemas.microsoft.com/office/drawing/2014/main" id="{35B8BB32-5915-40F2-8BF8-6CDF4D83AE73}"/>
              </a:ext>
            </a:extLst>
          </p:cNvPr>
          <p:cNvPicPr>
            <a:picLocks noChangeAspect="1"/>
          </p:cNvPicPr>
          <p:nvPr/>
        </p:nvPicPr>
        <p:blipFill>
          <a:blip r:embed="rId3"/>
          <a:stretch>
            <a:fillRect/>
          </a:stretch>
        </p:blipFill>
        <p:spPr>
          <a:xfrm>
            <a:off x="1144988" y="1242197"/>
            <a:ext cx="6623438" cy="3558403"/>
          </a:xfrm>
          <a:prstGeom prst="rect">
            <a:avLst/>
          </a:prstGeom>
        </p:spPr>
      </p:pic>
      <p:sp>
        <p:nvSpPr>
          <p:cNvPr id="2" name="Title 1">
            <a:extLst>
              <a:ext uri="{FF2B5EF4-FFF2-40B4-BE49-F238E27FC236}">
                <a16:creationId xmlns:a16="http://schemas.microsoft.com/office/drawing/2014/main" id="{93F4192C-8DCA-44A0-AA6D-49A7B8C09C06}"/>
              </a:ext>
            </a:extLst>
          </p:cNvPr>
          <p:cNvSpPr>
            <a:spLocks noGrp="1"/>
          </p:cNvSpPr>
          <p:nvPr>
            <p:ph type="title"/>
          </p:nvPr>
        </p:nvSpPr>
        <p:spPr/>
        <p:txBody>
          <a:bodyPr/>
          <a:lstStyle/>
          <a:p>
            <a:r>
              <a:rPr lang="en-US" sz="3200" dirty="0"/>
              <a:t>Simulation Results: Annual Air Pollution Mortality</a:t>
            </a:r>
          </a:p>
        </p:txBody>
      </p:sp>
      <p:sp>
        <p:nvSpPr>
          <p:cNvPr id="5" name="TextBox 4">
            <a:extLst>
              <a:ext uri="{FF2B5EF4-FFF2-40B4-BE49-F238E27FC236}">
                <a16:creationId xmlns:a16="http://schemas.microsoft.com/office/drawing/2014/main" id="{B323FAED-503F-4A9C-B9CB-44715AB047F9}"/>
              </a:ext>
            </a:extLst>
          </p:cNvPr>
          <p:cNvSpPr txBox="1"/>
          <p:nvPr/>
        </p:nvSpPr>
        <p:spPr>
          <a:xfrm>
            <a:off x="6347312" y="4852610"/>
            <a:ext cx="1632196" cy="253916"/>
          </a:xfrm>
          <a:prstGeom prst="rect">
            <a:avLst/>
          </a:prstGeom>
          <a:noFill/>
        </p:spPr>
        <p:txBody>
          <a:bodyPr wrap="square" rtlCol="0">
            <a:spAutoFit/>
          </a:bodyPr>
          <a:lstStyle/>
          <a:p>
            <a:r>
              <a:rPr lang="en-US" sz="1050" i="1" dirty="0"/>
              <a:t>Macmillan et al. 2014</a:t>
            </a:r>
          </a:p>
        </p:txBody>
      </p:sp>
    </p:spTree>
    <p:extLst>
      <p:ext uri="{BB962C8B-B14F-4D97-AF65-F5344CB8AC3E}">
        <p14:creationId xmlns:p14="http://schemas.microsoft.com/office/powerpoint/2010/main" val="11638942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AB984-987F-4960-8C80-BE67A47CFDAC}"/>
              </a:ext>
            </a:extLst>
          </p:cNvPr>
          <p:cNvSpPr>
            <a:spLocks noGrp="1"/>
          </p:cNvSpPr>
          <p:nvPr>
            <p:ph type="title"/>
          </p:nvPr>
        </p:nvSpPr>
        <p:spPr/>
        <p:txBody>
          <a:bodyPr/>
          <a:lstStyle/>
          <a:p>
            <a:r>
              <a:rPr lang="en-US" sz="3600" dirty="0"/>
              <a:t>Insights from SD Simulation Modeling?</a:t>
            </a:r>
          </a:p>
        </p:txBody>
      </p:sp>
      <p:sp>
        <p:nvSpPr>
          <p:cNvPr id="3" name="Content Placeholder 2">
            <a:extLst>
              <a:ext uri="{FF2B5EF4-FFF2-40B4-BE49-F238E27FC236}">
                <a16:creationId xmlns:a16="http://schemas.microsoft.com/office/drawing/2014/main" id="{AE37D4CB-1068-4059-91D7-3032CD07D89C}"/>
              </a:ext>
            </a:extLst>
          </p:cNvPr>
          <p:cNvSpPr>
            <a:spLocks noGrp="1"/>
          </p:cNvSpPr>
          <p:nvPr>
            <p:ph idx="1"/>
          </p:nvPr>
        </p:nvSpPr>
        <p:spPr>
          <a:xfrm>
            <a:off x="359508" y="1296065"/>
            <a:ext cx="6995449" cy="2838614"/>
          </a:xfrm>
        </p:spPr>
        <p:txBody>
          <a:bodyPr>
            <a:normAutofit lnSpcReduction="10000"/>
          </a:bodyPr>
          <a:lstStyle/>
          <a:p>
            <a:pPr marL="571500" indent="-457200">
              <a:buFont typeface="+mj-lt"/>
              <a:buAutoNum type="arabicPeriod"/>
            </a:pPr>
            <a:r>
              <a:rPr lang="en-US" dirty="0"/>
              <a:t>Insights into the underlying structure of key problems of interest and how systems behave</a:t>
            </a:r>
          </a:p>
          <a:p>
            <a:pPr marL="571500" indent="-457200">
              <a:buFont typeface="+mj-lt"/>
              <a:buAutoNum type="arabicPeriod"/>
            </a:pPr>
            <a:endParaRPr lang="en-US" dirty="0"/>
          </a:p>
          <a:p>
            <a:pPr marL="571500" indent="-457200">
              <a:buFont typeface="+mj-lt"/>
              <a:buAutoNum type="arabicPeriod"/>
            </a:pPr>
            <a:r>
              <a:rPr lang="en-US" dirty="0"/>
              <a:t>Platform for learning and to facilitate policy discussions, decision making, and action</a:t>
            </a:r>
          </a:p>
          <a:p>
            <a:pPr marL="571500" indent="-457200">
              <a:buFont typeface="+mj-lt"/>
              <a:buAutoNum type="arabicPeriod"/>
            </a:pPr>
            <a:endParaRPr lang="en-US" dirty="0"/>
          </a:p>
          <a:p>
            <a:pPr marL="571500" indent="-457200">
              <a:buFont typeface="+mj-lt"/>
              <a:buAutoNum type="arabicPeriod"/>
            </a:pPr>
            <a:r>
              <a:rPr lang="en-US" dirty="0"/>
              <a:t>Can be used to integrate many sources of data and identify data needs for future studies</a:t>
            </a:r>
          </a:p>
        </p:txBody>
      </p:sp>
      <p:sp>
        <p:nvSpPr>
          <p:cNvPr id="5" name="Rectangle 4">
            <a:extLst>
              <a:ext uri="{FF2B5EF4-FFF2-40B4-BE49-F238E27FC236}">
                <a16:creationId xmlns:a16="http://schemas.microsoft.com/office/drawing/2014/main" id="{B991661E-3952-4943-8E44-33AFE0AC279F}"/>
              </a:ext>
            </a:extLst>
          </p:cNvPr>
          <p:cNvSpPr/>
          <p:nvPr/>
        </p:nvSpPr>
        <p:spPr>
          <a:xfrm>
            <a:off x="124802" y="4800600"/>
            <a:ext cx="4969630" cy="253916"/>
          </a:xfrm>
          <a:prstGeom prst="rect">
            <a:avLst/>
          </a:prstGeom>
        </p:spPr>
        <p:txBody>
          <a:bodyPr wrap="none">
            <a:spAutoFit/>
          </a:bodyPr>
          <a:lstStyle/>
          <a:p>
            <a:r>
              <a:rPr lang="en-US" sz="1050" i="1" dirty="0"/>
              <a:t>Slide adapted with permission from Michael Kenneth Lemke, Texas A&amp;M University</a:t>
            </a:r>
          </a:p>
        </p:txBody>
      </p:sp>
    </p:spTree>
    <p:extLst>
      <p:ext uri="{BB962C8B-B14F-4D97-AF65-F5344CB8AC3E}">
        <p14:creationId xmlns:p14="http://schemas.microsoft.com/office/powerpoint/2010/main" val="1764487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0F41A-A833-49ED-9F46-7934A366BAC1}"/>
              </a:ext>
            </a:extLst>
          </p:cNvPr>
          <p:cNvSpPr>
            <a:spLocks noGrp="1"/>
          </p:cNvSpPr>
          <p:nvPr>
            <p:ph type="title"/>
          </p:nvPr>
        </p:nvSpPr>
        <p:spPr/>
        <p:txBody>
          <a:bodyPr/>
          <a:lstStyle/>
          <a:p>
            <a:r>
              <a:rPr lang="en-US" dirty="0"/>
              <a:t>Recap: Terms and Concepts</a:t>
            </a:r>
          </a:p>
        </p:txBody>
      </p:sp>
      <p:sp>
        <p:nvSpPr>
          <p:cNvPr id="3" name="Content Placeholder 2">
            <a:extLst>
              <a:ext uri="{FF2B5EF4-FFF2-40B4-BE49-F238E27FC236}">
                <a16:creationId xmlns:a16="http://schemas.microsoft.com/office/drawing/2014/main" id="{3EEE8368-B301-46A8-A1EE-AE4E37B4CB0C}"/>
              </a:ext>
            </a:extLst>
          </p:cNvPr>
          <p:cNvSpPr>
            <a:spLocks noGrp="1"/>
          </p:cNvSpPr>
          <p:nvPr>
            <p:ph idx="1"/>
          </p:nvPr>
        </p:nvSpPr>
        <p:spPr/>
        <p:txBody>
          <a:bodyPr/>
          <a:lstStyle/>
          <a:p>
            <a:r>
              <a:rPr lang="en-US" b="1" dirty="0"/>
              <a:t>Behavior over time graphs: </a:t>
            </a:r>
            <a:r>
              <a:rPr lang="en-US" dirty="0"/>
              <a:t>a good starting place for systems thinking and hypothesis generation</a:t>
            </a:r>
          </a:p>
          <a:p>
            <a:endParaRPr lang="en-US" dirty="0"/>
          </a:p>
          <a:p>
            <a:r>
              <a:rPr lang="en-US" b="1" dirty="0"/>
              <a:t>Key system structures: </a:t>
            </a:r>
            <a:r>
              <a:rPr lang="en-US" dirty="0"/>
              <a:t>balancing and reinforcing feedback loops</a:t>
            </a:r>
          </a:p>
          <a:p>
            <a:endParaRPr lang="en-US" dirty="0"/>
          </a:p>
          <a:p>
            <a:r>
              <a:rPr lang="en-US" b="1" dirty="0"/>
              <a:t>Key processes: </a:t>
            </a:r>
            <a:r>
              <a:rPr lang="en-US" dirty="0"/>
              <a:t>causal loop diagramming and group model building</a:t>
            </a:r>
          </a:p>
        </p:txBody>
      </p:sp>
      <p:sp>
        <p:nvSpPr>
          <p:cNvPr id="4" name="Slide Number Placeholder 3">
            <a:extLst>
              <a:ext uri="{FF2B5EF4-FFF2-40B4-BE49-F238E27FC236}">
                <a16:creationId xmlns:a16="http://schemas.microsoft.com/office/drawing/2014/main" id="{DD34BD84-CA34-4F24-97EE-387494AD5EC0}"/>
              </a:ext>
            </a:extLst>
          </p:cNvPr>
          <p:cNvSpPr>
            <a:spLocks noGrp="1"/>
          </p:cNvSpPr>
          <p:nvPr>
            <p:ph type="sldNum" sz="quarter" idx="12"/>
          </p:nvPr>
        </p:nvSpPr>
        <p:spPr/>
        <p:txBody>
          <a:bodyPr/>
          <a:lstStyle/>
          <a:p>
            <a:fld id="{588A7B10-5B59-5847-A2D4-DA6B67CC2B64}" type="slidenum">
              <a:rPr lang="en-US" smtClean="0"/>
              <a:t>37</a:t>
            </a:fld>
            <a:endParaRPr lang="en-US" dirty="0"/>
          </a:p>
        </p:txBody>
      </p:sp>
    </p:spTree>
    <p:extLst>
      <p:ext uri="{BB962C8B-B14F-4D97-AF65-F5344CB8AC3E}">
        <p14:creationId xmlns:p14="http://schemas.microsoft.com/office/powerpoint/2010/main" val="1517078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06ED0-EF5D-4070-A5BE-8641FF791C70}"/>
              </a:ext>
            </a:extLst>
          </p:cNvPr>
          <p:cNvSpPr>
            <a:spLocks noGrp="1"/>
          </p:cNvSpPr>
          <p:nvPr>
            <p:ph type="title"/>
          </p:nvPr>
        </p:nvSpPr>
        <p:spPr>
          <a:xfrm>
            <a:off x="359508" y="205979"/>
            <a:ext cx="7620000" cy="1479130"/>
          </a:xfrm>
        </p:spPr>
        <p:txBody>
          <a:bodyPr/>
          <a:lstStyle/>
          <a:p>
            <a:r>
              <a:rPr lang="en-US" dirty="0"/>
              <a:t>Additional Systems Reading and Examples</a:t>
            </a:r>
          </a:p>
        </p:txBody>
      </p:sp>
      <p:sp>
        <p:nvSpPr>
          <p:cNvPr id="3" name="Content Placeholder 2">
            <a:extLst>
              <a:ext uri="{FF2B5EF4-FFF2-40B4-BE49-F238E27FC236}">
                <a16:creationId xmlns:a16="http://schemas.microsoft.com/office/drawing/2014/main" id="{83DC53D5-F3BD-4279-83CF-08FBF92C88C6}"/>
              </a:ext>
            </a:extLst>
          </p:cNvPr>
          <p:cNvSpPr>
            <a:spLocks noGrp="1"/>
          </p:cNvSpPr>
          <p:nvPr>
            <p:ph idx="1"/>
          </p:nvPr>
        </p:nvSpPr>
        <p:spPr>
          <a:xfrm>
            <a:off x="359508" y="1920240"/>
            <a:ext cx="7620000" cy="2880360"/>
          </a:xfrm>
        </p:spPr>
        <p:txBody>
          <a:bodyPr/>
          <a:lstStyle/>
          <a:p>
            <a:r>
              <a:rPr lang="en-US" dirty="0"/>
              <a:t>Roadway accidents (Kumar &amp; </a:t>
            </a:r>
            <a:r>
              <a:rPr lang="en-US" dirty="0" err="1"/>
              <a:t>Umadevi</a:t>
            </a:r>
            <a:r>
              <a:rPr lang="en-US" dirty="0"/>
              <a:t>, 2011)</a:t>
            </a:r>
          </a:p>
          <a:p>
            <a:r>
              <a:rPr lang="en-US" dirty="0"/>
              <a:t>Traffic safety policy (Goh &amp; Love, 2012)</a:t>
            </a:r>
          </a:p>
          <a:p>
            <a:r>
              <a:rPr lang="en-US" dirty="0"/>
              <a:t>Interactions between climate change, road safety, and economic factors (Alirezai et al., 2017)</a:t>
            </a:r>
          </a:p>
          <a:p>
            <a:r>
              <a:rPr lang="en-US" dirty="0"/>
              <a:t>Highway system sustainability (Egilmez &amp; </a:t>
            </a:r>
            <a:r>
              <a:rPr lang="en-US" dirty="0" err="1"/>
              <a:t>Tatari</a:t>
            </a:r>
            <a:r>
              <a:rPr lang="en-US" dirty="0"/>
              <a:t>, 2012)</a:t>
            </a:r>
          </a:p>
          <a:p>
            <a:endParaRPr lang="en-US" dirty="0"/>
          </a:p>
        </p:txBody>
      </p:sp>
      <p:sp>
        <p:nvSpPr>
          <p:cNvPr id="4" name="Slide Number Placeholder 3">
            <a:extLst>
              <a:ext uri="{FF2B5EF4-FFF2-40B4-BE49-F238E27FC236}">
                <a16:creationId xmlns:a16="http://schemas.microsoft.com/office/drawing/2014/main" id="{C1FEBCD3-29F1-40F9-9DDD-54FBDD5F642A}"/>
              </a:ext>
            </a:extLst>
          </p:cNvPr>
          <p:cNvSpPr>
            <a:spLocks noGrp="1"/>
          </p:cNvSpPr>
          <p:nvPr>
            <p:ph type="sldNum" sz="quarter" idx="12"/>
          </p:nvPr>
        </p:nvSpPr>
        <p:spPr/>
        <p:txBody>
          <a:bodyPr/>
          <a:lstStyle/>
          <a:p>
            <a:fld id="{588A7B10-5B59-5847-A2D4-DA6B67CC2B64}" type="slidenum">
              <a:rPr lang="en-US" smtClean="0"/>
              <a:t>38</a:t>
            </a:fld>
            <a:endParaRPr lang="en-US" dirty="0"/>
          </a:p>
        </p:txBody>
      </p:sp>
    </p:spTree>
    <p:extLst>
      <p:ext uri="{BB962C8B-B14F-4D97-AF65-F5344CB8AC3E}">
        <p14:creationId xmlns:p14="http://schemas.microsoft.com/office/powerpoint/2010/main" val="42408843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5D568-33DF-41F7-B509-49BA3FDFA2AF}"/>
              </a:ext>
            </a:extLst>
          </p:cNvPr>
          <p:cNvSpPr>
            <a:spLocks noGrp="1"/>
          </p:cNvSpPr>
          <p:nvPr>
            <p:ph type="title"/>
          </p:nvPr>
        </p:nvSpPr>
        <p:spPr/>
        <p:txBody>
          <a:bodyPr/>
          <a:lstStyle/>
          <a:p>
            <a:r>
              <a:rPr lang="en-US" dirty="0"/>
              <a:t>Summary </a:t>
            </a:r>
          </a:p>
        </p:txBody>
      </p:sp>
      <p:sp>
        <p:nvSpPr>
          <p:cNvPr id="3" name="Content Placeholder 2">
            <a:extLst>
              <a:ext uri="{FF2B5EF4-FFF2-40B4-BE49-F238E27FC236}">
                <a16:creationId xmlns:a16="http://schemas.microsoft.com/office/drawing/2014/main" id="{80C09803-A4DC-49FC-87F2-0B226148F2F5}"/>
              </a:ext>
            </a:extLst>
          </p:cNvPr>
          <p:cNvSpPr>
            <a:spLocks noGrp="1"/>
          </p:cNvSpPr>
          <p:nvPr>
            <p:ph idx="1"/>
          </p:nvPr>
        </p:nvSpPr>
        <p:spPr/>
        <p:txBody>
          <a:bodyPr>
            <a:normAutofit/>
          </a:bodyPr>
          <a:lstStyle/>
          <a:p>
            <a:pPr marL="114300" indent="0">
              <a:lnSpc>
                <a:spcPct val="120000"/>
              </a:lnSpc>
              <a:buNone/>
              <a:defRPr/>
            </a:pPr>
            <a:r>
              <a:rPr lang="en-US" sz="2600" dirty="0"/>
              <a:t>Systems thinking can…</a:t>
            </a:r>
            <a:endParaRPr lang="en-US" sz="2400" dirty="0"/>
          </a:p>
          <a:p>
            <a:pPr marL="457200" indent="-342900">
              <a:lnSpc>
                <a:spcPct val="120000"/>
              </a:lnSpc>
              <a:buFont typeface="+mj-lt"/>
              <a:buAutoNum type="arabicPeriod"/>
              <a:defRPr/>
            </a:pPr>
            <a:r>
              <a:rPr lang="en-US" dirty="0"/>
              <a:t>Help in strategic planning to better understand complexity and how systems behave</a:t>
            </a:r>
          </a:p>
          <a:p>
            <a:pPr marL="457200" indent="-342900">
              <a:lnSpc>
                <a:spcPct val="120000"/>
              </a:lnSpc>
              <a:buFont typeface="+mj-lt"/>
              <a:buAutoNum type="arabicPeriod"/>
              <a:defRPr/>
            </a:pPr>
            <a:r>
              <a:rPr lang="en-US" dirty="0"/>
              <a:t>Reframe the problem or issue and identify new sources of “data”</a:t>
            </a:r>
          </a:p>
          <a:p>
            <a:pPr marL="457200" indent="-342900">
              <a:lnSpc>
                <a:spcPct val="120000"/>
              </a:lnSpc>
              <a:buFont typeface="+mj-lt"/>
              <a:buAutoNum type="arabicPeriod"/>
              <a:defRPr/>
            </a:pPr>
            <a:r>
              <a:rPr lang="en-US" dirty="0"/>
              <a:t>Allow stakeholders to view the larger system they are embedded within and support cross-sector collaboration</a:t>
            </a:r>
          </a:p>
          <a:p>
            <a:pPr marL="114300" indent="0">
              <a:buNone/>
            </a:pPr>
            <a:endParaRPr lang="en-US" dirty="0"/>
          </a:p>
        </p:txBody>
      </p:sp>
      <p:sp>
        <p:nvSpPr>
          <p:cNvPr id="4" name="Slide Number Placeholder 3">
            <a:extLst>
              <a:ext uri="{FF2B5EF4-FFF2-40B4-BE49-F238E27FC236}">
                <a16:creationId xmlns:a16="http://schemas.microsoft.com/office/drawing/2014/main" id="{7CCF339D-9EC4-4590-9990-6DB145CB398C}"/>
              </a:ext>
            </a:extLst>
          </p:cNvPr>
          <p:cNvSpPr>
            <a:spLocks noGrp="1"/>
          </p:cNvSpPr>
          <p:nvPr>
            <p:ph type="sldNum" sz="quarter" idx="12"/>
          </p:nvPr>
        </p:nvSpPr>
        <p:spPr/>
        <p:txBody>
          <a:bodyPr/>
          <a:lstStyle/>
          <a:p>
            <a:fld id="{588A7B10-5B59-5847-A2D4-DA6B67CC2B64}" type="slidenum">
              <a:rPr lang="en-US" smtClean="0"/>
              <a:t>39</a:t>
            </a:fld>
            <a:endParaRPr lang="en-US" dirty="0"/>
          </a:p>
        </p:txBody>
      </p:sp>
    </p:spTree>
    <p:extLst>
      <p:ext uri="{BB962C8B-B14F-4D97-AF65-F5344CB8AC3E}">
        <p14:creationId xmlns:p14="http://schemas.microsoft.com/office/powerpoint/2010/main" val="4080636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DF01D-5CE4-42F5-9084-B3935BDAF719}"/>
              </a:ext>
            </a:extLst>
          </p:cNvPr>
          <p:cNvSpPr>
            <a:spLocks noGrp="1"/>
          </p:cNvSpPr>
          <p:nvPr>
            <p:ph type="title"/>
          </p:nvPr>
        </p:nvSpPr>
        <p:spPr/>
        <p:txBody>
          <a:bodyPr/>
          <a:lstStyle/>
          <a:p>
            <a:r>
              <a:rPr lang="en-US" dirty="0"/>
              <a:t>Systems…</a:t>
            </a:r>
          </a:p>
        </p:txBody>
      </p:sp>
      <p:sp>
        <p:nvSpPr>
          <p:cNvPr id="3" name="Content Placeholder 2">
            <a:extLst>
              <a:ext uri="{FF2B5EF4-FFF2-40B4-BE49-F238E27FC236}">
                <a16:creationId xmlns:a16="http://schemas.microsoft.com/office/drawing/2014/main" id="{DD109E34-E1B5-43A4-B910-A6ADE6659B32}"/>
              </a:ext>
            </a:extLst>
          </p:cNvPr>
          <p:cNvSpPr>
            <a:spLocks noGrp="1"/>
          </p:cNvSpPr>
          <p:nvPr>
            <p:ph idx="1"/>
          </p:nvPr>
        </p:nvSpPr>
        <p:spPr>
          <a:xfrm>
            <a:off x="359508" y="1200150"/>
            <a:ext cx="2840892" cy="3600450"/>
          </a:xfrm>
        </p:spPr>
        <p:txBody>
          <a:bodyPr/>
          <a:lstStyle/>
          <a:p>
            <a:r>
              <a:rPr lang="en-US" dirty="0"/>
              <a:t>Have parts + order</a:t>
            </a:r>
          </a:p>
          <a:p>
            <a:r>
              <a:rPr lang="en-US" dirty="0"/>
              <a:t>Can be nested within larger systems</a:t>
            </a:r>
          </a:p>
          <a:p>
            <a:r>
              <a:rPr lang="en-US" dirty="0"/>
              <a:t>Dynamically adjust</a:t>
            </a:r>
          </a:p>
          <a:p>
            <a:r>
              <a:rPr lang="en-US" dirty="0"/>
              <a:t>Are more than the sum of their parts</a:t>
            </a:r>
          </a:p>
          <a:p>
            <a:endParaRPr lang="en-US" dirty="0"/>
          </a:p>
        </p:txBody>
      </p:sp>
      <p:sp>
        <p:nvSpPr>
          <p:cNvPr id="4" name="Slide Number Placeholder 3">
            <a:extLst>
              <a:ext uri="{FF2B5EF4-FFF2-40B4-BE49-F238E27FC236}">
                <a16:creationId xmlns:a16="http://schemas.microsoft.com/office/drawing/2014/main" id="{8DE2165B-642D-4D0A-A9E9-5BC2EBC8BC30}"/>
              </a:ext>
            </a:extLst>
          </p:cNvPr>
          <p:cNvSpPr>
            <a:spLocks noGrp="1"/>
          </p:cNvSpPr>
          <p:nvPr>
            <p:ph type="sldNum" sz="quarter" idx="12"/>
          </p:nvPr>
        </p:nvSpPr>
        <p:spPr/>
        <p:txBody>
          <a:bodyPr/>
          <a:lstStyle/>
          <a:p>
            <a:fld id="{588A7B10-5B59-5847-A2D4-DA6B67CC2B64}" type="slidenum">
              <a:rPr lang="en-US" smtClean="0"/>
              <a:t>4</a:t>
            </a:fld>
            <a:endParaRPr lang="en-US" dirty="0"/>
          </a:p>
        </p:txBody>
      </p:sp>
      <p:pic>
        <p:nvPicPr>
          <p:cNvPr id="5" name="Picture 4" descr="Picture of a camera, with an opening to show the inner parts of the camera">
            <a:extLst>
              <a:ext uri="{FF2B5EF4-FFF2-40B4-BE49-F238E27FC236}">
                <a16:creationId xmlns:a16="http://schemas.microsoft.com/office/drawing/2014/main" id="{6FBB02BF-3E1A-485B-A31C-5974B4C766F3}"/>
              </a:ext>
            </a:extLst>
          </p:cNvPr>
          <p:cNvPicPr>
            <a:picLocks noChangeAspect="1"/>
          </p:cNvPicPr>
          <p:nvPr/>
        </p:nvPicPr>
        <p:blipFill>
          <a:blip r:embed="rId3"/>
          <a:srcRect/>
          <a:stretch/>
        </p:blipFill>
        <p:spPr>
          <a:xfrm>
            <a:off x="3916986" y="1200150"/>
            <a:ext cx="4053230" cy="2199722"/>
          </a:xfrm>
          <a:prstGeom prst="rect">
            <a:avLst/>
          </a:prstGeom>
          <a:effectLst>
            <a:softEdge rad="50800"/>
          </a:effectLst>
        </p:spPr>
      </p:pic>
      <p:sp>
        <p:nvSpPr>
          <p:cNvPr id="6" name="Rectangle 5">
            <a:extLst>
              <a:ext uri="{FF2B5EF4-FFF2-40B4-BE49-F238E27FC236}">
                <a16:creationId xmlns:a16="http://schemas.microsoft.com/office/drawing/2014/main" id="{08E1BFBC-045B-48D9-9B2C-6DEBE632039F}"/>
              </a:ext>
            </a:extLst>
          </p:cNvPr>
          <p:cNvSpPr/>
          <p:nvPr/>
        </p:nvSpPr>
        <p:spPr>
          <a:xfrm>
            <a:off x="7226444" y="3145956"/>
            <a:ext cx="918841" cy="253916"/>
          </a:xfrm>
          <a:prstGeom prst="rect">
            <a:avLst/>
          </a:prstGeom>
        </p:spPr>
        <p:txBody>
          <a:bodyPr wrap="none">
            <a:spAutoFit/>
          </a:bodyPr>
          <a:lstStyle/>
          <a:p>
            <a:r>
              <a:rPr lang="en-US" sz="1050" i="1" dirty="0"/>
              <a:t>Pixabay.com</a:t>
            </a:r>
          </a:p>
        </p:txBody>
      </p:sp>
    </p:spTree>
    <p:extLst>
      <p:ext uri="{BB962C8B-B14F-4D97-AF65-F5344CB8AC3E}">
        <p14:creationId xmlns:p14="http://schemas.microsoft.com/office/powerpoint/2010/main" val="3357079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9DAE5-A8B4-48F7-94FB-9D3E0141155E}"/>
              </a:ext>
            </a:extLst>
          </p:cNvPr>
          <p:cNvSpPr>
            <a:spLocks noGrp="1"/>
          </p:cNvSpPr>
          <p:nvPr>
            <p:ph type="title"/>
          </p:nvPr>
        </p:nvSpPr>
        <p:spPr/>
        <p:txBody>
          <a:bodyPr/>
          <a:lstStyle/>
          <a:p>
            <a:r>
              <a:rPr lang="en-US" dirty="0"/>
              <a:t>Systems Thinking is About…</a:t>
            </a:r>
          </a:p>
        </p:txBody>
      </p:sp>
      <p:sp>
        <p:nvSpPr>
          <p:cNvPr id="3" name="Content Placeholder 2">
            <a:extLst>
              <a:ext uri="{FF2B5EF4-FFF2-40B4-BE49-F238E27FC236}">
                <a16:creationId xmlns:a16="http://schemas.microsoft.com/office/drawing/2014/main" id="{C5F7996C-7344-44D8-8E86-E45776DDD3E6}"/>
              </a:ext>
            </a:extLst>
          </p:cNvPr>
          <p:cNvSpPr>
            <a:spLocks noGrp="1"/>
          </p:cNvSpPr>
          <p:nvPr>
            <p:ph idx="1"/>
          </p:nvPr>
        </p:nvSpPr>
        <p:spPr>
          <a:xfrm>
            <a:off x="359508" y="1390650"/>
            <a:ext cx="7620000" cy="3409950"/>
          </a:xfrm>
        </p:spPr>
        <p:txBody>
          <a:bodyPr/>
          <a:lstStyle/>
          <a:p>
            <a:r>
              <a:rPr lang="en-US" sz="2400" dirty="0"/>
              <a:t>Recognizing inter-connectedness</a:t>
            </a:r>
          </a:p>
          <a:p>
            <a:r>
              <a:rPr lang="en-US" sz="2400" dirty="0"/>
              <a:t>Understanding (and ultimately managing) dynamic complexity</a:t>
            </a:r>
          </a:p>
          <a:p>
            <a:r>
              <a:rPr lang="en-US" sz="2400" dirty="0"/>
              <a:t>Moving beyond “A to B” or linear thinking and problem-solving</a:t>
            </a:r>
          </a:p>
          <a:p>
            <a:endParaRPr lang="en-US" dirty="0"/>
          </a:p>
        </p:txBody>
      </p:sp>
      <p:sp>
        <p:nvSpPr>
          <p:cNvPr id="4" name="Slide Number Placeholder 3">
            <a:extLst>
              <a:ext uri="{FF2B5EF4-FFF2-40B4-BE49-F238E27FC236}">
                <a16:creationId xmlns:a16="http://schemas.microsoft.com/office/drawing/2014/main" id="{C85C6A62-07DD-4FD5-B9BE-95EA69F95DB3}"/>
              </a:ext>
            </a:extLst>
          </p:cNvPr>
          <p:cNvSpPr>
            <a:spLocks noGrp="1"/>
          </p:cNvSpPr>
          <p:nvPr>
            <p:ph type="sldNum" sz="quarter" idx="12"/>
          </p:nvPr>
        </p:nvSpPr>
        <p:spPr/>
        <p:txBody>
          <a:bodyPr/>
          <a:lstStyle/>
          <a:p>
            <a:fld id="{588A7B10-5B59-5847-A2D4-DA6B67CC2B64}" type="slidenum">
              <a:rPr lang="en-US" smtClean="0"/>
              <a:t>5</a:t>
            </a:fld>
            <a:endParaRPr lang="en-US" dirty="0"/>
          </a:p>
        </p:txBody>
      </p:sp>
    </p:spTree>
    <p:extLst>
      <p:ext uri="{BB962C8B-B14F-4D97-AF65-F5344CB8AC3E}">
        <p14:creationId xmlns:p14="http://schemas.microsoft.com/office/powerpoint/2010/main" val="2186238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E9373-03EF-42FB-BB38-726AA5D42ADC}"/>
              </a:ext>
            </a:extLst>
          </p:cNvPr>
          <p:cNvSpPr>
            <a:spLocks noGrp="1"/>
          </p:cNvSpPr>
          <p:nvPr>
            <p:ph type="title"/>
          </p:nvPr>
        </p:nvSpPr>
        <p:spPr/>
        <p:txBody>
          <a:bodyPr/>
          <a:lstStyle/>
          <a:p>
            <a:r>
              <a:rPr lang="en-US" dirty="0"/>
              <a:t>Systems Thinking in Action</a:t>
            </a:r>
          </a:p>
        </p:txBody>
      </p:sp>
      <p:sp>
        <p:nvSpPr>
          <p:cNvPr id="4" name="Slide Number Placeholder 3">
            <a:extLst>
              <a:ext uri="{FF2B5EF4-FFF2-40B4-BE49-F238E27FC236}">
                <a16:creationId xmlns:a16="http://schemas.microsoft.com/office/drawing/2014/main" id="{4372FF01-3628-43AE-B0C8-1E5336E68B18}"/>
              </a:ext>
            </a:extLst>
          </p:cNvPr>
          <p:cNvSpPr>
            <a:spLocks noGrp="1"/>
          </p:cNvSpPr>
          <p:nvPr>
            <p:ph type="sldNum" sz="quarter" idx="12"/>
          </p:nvPr>
        </p:nvSpPr>
        <p:spPr/>
        <p:txBody>
          <a:bodyPr/>
          <a:lstStyle/>
          <a:p>
            <a:fld id="{588A7B10-5B59-5847-A2D4-DA6B67CC2B64}" type="slidenum">
              <a:rPr lang="en-US" smtClean="0"/>
              <a:t>6</a:t>
            </a:fld>
            <a:endParaRPr lang="en-US" dirty="0"/>
          </a:p>
        </p:txBody>
      </p:sp>
      <p:pic>
        <p:nvPicPr>
          <p:cNvPr id="5" name="Picture 4" descr="Graph. Shows the number and rate of pedestrian deaths, FARS, 2000 through 2016. General decline from 2000 to 2009, followed by a general increase from 2009 to 2016. ">
            <a:extLst>
              <a:ext uri="{FF2B5EF4-FFF2-40B4-BE49-F238E27FC236}">
                <a16:creationId xmlns:a16="http://schemas.microsoft.com/office/drawing/2014/main" id="{12E13C3E-04B7-4893-9722-64FA07B53CF5}"/>
              </a:ext>
            </a:extLst>
          </p:cNvPr>
          <p:cNvPicPr>
            <a:picLocks noChangeAspect="1"/>
          </p:cNvPicPr>
          <p:nvPr/>
        </p:nvPicPr>
        <p:blipFill>
          <a:blip r:embed="rId3"/>
          <a:stretch>
            <a:fillRect/>
          </a:stretch>
        </p:blipFill>
        <p:spPr>
          <a:xfrm>
            <a:off x="1300538" y="1164904"/>
            <a:ext cx="6542924" cy="3567870"/>
          </a:xfrm>
          <a:prstGeom prst="rect">
            <a:avLst/>
          </a:prstGeom>
        </p:spPr>
      </p:pic>
      <p:sp>
        <p:nvSpPr>
          <p:cNvPr id="6" name="Rectangle 5">
            <a:extLst>
              <a:ext uri="{FF2B5EF4-FFF2-40B4-BE49-F238E27FC236}">
                <a16:creationId xmlns:a16="http://schemas.microsoft.com/office/drawing/2014/main" id="{4C24739A-24CB-4F38-B234-CCA66D388AF3}"/>
              </a:ext>
            </a:extLst>
          </p:cNvPr>
          <p:cNvSpPr/>
          <p:nvPr/>
        </p:nvSpPr>
        <p:spPr>
          <a:xfrm>
            <a:off x="3890136" y="4809200"/>
            <a:ext cx="3953326" cy="253916"/>
          </a:xfrm>
          <a:prstGeom prst="rect">
            <a:avLst/>
          </a:prstGeom>
        </p:spPr>
        <p:txBody>
          <a:bodyPr wrap="none">
            <a:spAutoFit/>
          </a:bodyPr>
          <a:lstStyle/>
          <a:p>
            <a:pPr algn="r"/>
            <a:r>
              <a:rPr lang="en-US" sz="1050" i="1" dirty="0"/>
              <a:t>UNC Highway Safety Research Center (Data source: NHTSA FARS)</a:t>
            </a:r>
          </a:p>
        </p:txBody>
      </p:sp>
    </p:spTree>
    <p:extLst>
      <p:ext uri="{BB962C8B-B14F-4D97-AF65-F5344CB8AC3E}">
        <p14:creationId xmlns:p14="http://schemas.microsoft.com/office/powerpoint/2010/main" val="979367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EA261-A026-465A-9C6C-3557770D2801}"/>
              </a:ext>
            </a:extLst>
          </p:cNvPr>
          <p:cNvSpPr>
            <a:spLocks noGrp="1"/>
          </p:cNvSpPr>
          <p:nvPr>
            <p:ph type="title"/>
          </p:nvPr>
        </p:nvSpPr>
        <p:spPr/>
        <p:txBody>
          <a:bodyPr/>
          <a:lstStyle/>
          <a:p>
            <a:r>
              <a:rPr lang="en-US" sz="4400" dirty="0"/>
              <a:t>Interconnectedness</a:t>
            </a:r>
          </a:p>
        </p:txBody>
      </p:sp>
      <p:sp>
        <p:nvSpPr>
          <p:cNvPr id="4" name="Slide Number Placeholder 3">
            <a:extLst>
              <a:ext uri="{FF2B5EF4-FFF2-40B4-BE49-F238E27FC236}">
                <a16:creationId xmlns:a16="http://schemas.microsoft.com/office/drawing/2014/main" id="{F800BD9A-F76B-4A7B-B0A6-9B83EC7F8673}"/>
              </a:ext>
            </a:extLst>
          </p:cNvPr>
          <p:cNvSpPr>
            <a:spLocks noGrp="1"/>
          </p:cNvSpPr>
          <p:nvPr>
            <p:ph type="sldNum" sz="quarter" idx="12"/>
          </p:nvPr>
        </p:nvSpPr>
        <p:spPr/>
        <p:txBody>
          <a:bodyPr/>
          <a:lstStyle/>
          <a:p>
            <a:fld id="{588A7B10-5B59-5847-A2D4-DA6B67CC2B64}" type="slidenum">
              <a:rPr lang="en-US" smtClean="0"/>
              <a:t>7</a:t>
            </a:fld>
            <a:endParaRPr lang="en-US" dirty="0"/>
          </a:p>
        </p:txBody>
      </p:sp>
      <p:pic>
        <p:nvPicPr>
          <p:cNvPr id="5" name="Picture 4" descr="Word map which shows different reasons which people might theorize are causing a rise in pedestrian fatalities such as distraction, poor-pedestrian-infrastructure, exposure, etc. ">
            <a:extLst>
              <a:ext uri="{FF2B5EF4-FFF2-40B4-BE49-F238E27FC236}">
                <a16:creationId xmlns:a16="http://schemas.microsoft.com/office/drawing/2014/main" id="{67868005-1D71-4D44-938C-E3F7BE16AAC4}"/>
              </a:ext>
            </a:extLst>
          </p:cNvPr>
          <p:cNvPicPr>
            <a:picLocks noChangeAspect="1"/>
          </p:cNvPicPr>
          <p:nvPr/>
        </p:nvPicPr>
        <p:blipFill rotWithShape="1">
          <a:blip r:embed="rId3"/>
          <a:srcRect l="6244" r="13656"/>
          <a:stretch/>
        </p:blipFill>
        <p:spPr>
          <a:xfrm>
            <a:off x="1806417" y="1063229"/>
            <a:ext cx="4726182" cy="3650622"/>
          </a:xfrm>
          <a:prstGeom prst="rect">
            <a:avLst/>
          </a:prstGeom>
        </p:spPr>
      </p:pic>
      <p:sp>
        <p:nvSpPr>
          <p:cNvPr id="6" name="Rectangle 5">
            <a:extLst>
              <a:ext uri="{FF2B5EF4-FFF2-40B4-BE49-F238E27FC236}">
                <a16:creationId xmlns:a16="http://schemas.microsoft.com/office/drawing/2014/main" id="{AD94D66E-B02A-4D61-8126-E6A8A0317194}"/>
              </a:ext>
            </a:extLst>
          </p:cNvPr>
          <p:cNvSpPr/>
          <p:nvPr/>
        </p:nvSpPr>
        <p:spPr>
          <a:xfrm>
            <a:off x="5398610" y="4713851"/>
            <a:ext cx="1184941" cy="253916"/>
          </a:xfrm>
          <a:prstGeom prst="rect">
            <a:avLst/>
          </a:prstGeom>
        </p:spPr>
        <p:txBody>
          <a:bodyPr wrap="none">
            <a:spAutoFit/>
          </a:bodyPr>
          <a:lstStyle/>
          <a:p>
            <a:pPr algn="r"/>
            <a:r>
              <a:rPr lang="en-US" sz="1050" i="1" dirty="0"/>
              <a:t>Sandt et al. 2018</a:t>
            </a:r>
          </a:p>
        </p:txBody>
      </p:sp>
    </p:spTree>
    <p:extLst>
      <p:ext uri="{BB962C8B-B14F-4D97-AF65-F5344CB8AC3E}">
        <p14:creationId xmlns:p14="http://schemas.microsoft.com/office/powerpoint/2010/main" val="2652568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EA261-A026-465A-9C6C-3557770D2801}"/>
              </a:ext>
            </a:extLst>
          </p:cNvPr>
          <p:cNvSpPr>
            <a:spLocks noGrp="1"/>
          </p:cNvSpPr>
          <p:nvPr>
            <p:ph type="title"/>
          </p:nvPr>
        </p:nvSpPr>
        <p:spPr/>
        <p:txBody>
          <a:bodyPr/>
          <a:lstStyle/>
          <a:p>
            <a:r>
              <a:rPr lang="en-US" sz="4400" dirty="0"/>
              <a:t>Dynamic Complexity</a:t>
            </a:r>
          </a:p>
        </p:txBody>
      </p:sp>
      <p:sp>
        <p:nvSpPr>
          <p:cNvPr id="4" name="Slide Number Placeholder 3">
            <a:extLst>
              <a:ext uri="{FF2B5EF4-FFF2-40B4-BE49-F238E27FC236}">
                <a16:creationId xmlns:a16="http://schemas.microsoft.com/office/drawing/2014/main" id="{F800BD9A-F76B-4A7B-B0A6-9B83EC7F8673}"/>
              </a:ext>
            </a:extLst>
          </p:cNvPr>
          <p:cNvSpPr>
            <a:spLocks noGrp="1"/>
          </p:cNvSpPr>
          <p:nvPr>
            <p:ph type="sldNum" sz="quarter" idx="12"/>
          </p:nvPr>
        </p:nvSpPr>
        <p:spPr/>
        <p:txBody>
          <a:bodyPr/>
          <a:lstStyle/>
          <a:p>
            <a:fld id="{588A7B10-5B59-5847-A2D4-DA6B67CC2B64}" type="slidenum">
              <a:rPr lang="en-US" smtClean="0"/>
              <a:t>8</a:t>
            </a:fld>
            <a:endParaRPr lang="en-US" dirty="0"/>
          </a:p>
        </p:txBody>
      </p:sp>
      <p:pic>
        <p:nvPicPr>
          <p:cNvPr id="6" name="Content Placeholder 7" descr="Safety in Numbers reinforcing feedback loop. Demonstrates how an increase in crashes leads to an increase in pedestrian deaths, which reduces the number of pedestrians that are willing to walk, which reduces pedestrian exposure. Reduced exposure, or the number of people walking leads to reduced level of attentiveness by drivers (who do not perceive a need to be alert for pedestrians), which leads to an increase in crashes that perpetuates the &quot;vicious cycle.&quot; ">
            <a:extLst>
              <a:ext uri="{FF2B5EF4-FFF2-40B4-BE49-F238E27FC236}">
                <a16:creationId xmlns:a16="http://schemas.microsoft.com/office/drawing/2014/main" id="{21924AD6-35DF-4F13-B1E1-89B9E67C3B6F}"/>
              </a:ext>
            </a:extLst>
          </p:cNvPr>
          <p:cNvPicPr>
            <a:picLocks noChangeAspect="1"/>
          </p:cNvPicPr>
          <p:nvPr/>
        </p:nvPicPr>
        <p:blipFill rotWithShape="1">
          <a:blip r:embed="rId3"/>
          <a:srcRect r="50598" b="54220"/>
          <a:stretch/>
        </p:blipFill>
        <p:spPr>
          <a:xfrm>
            <a:off x="1041208" y="603816"/>
            <a:ext cx="5949013" cy="4333705"/>
          </a:xfrm>
          <a:prstGeom prst="rect">
            <a:avLst/>
          </a:prstGeom>
        </p:spPr>
      </p:pic>
      <p:sp>
        <p:nvSpPr>
          <p:cNvPr id="5" name="Rectangle 4">
            <a:extLst>
              <a:ext uri="{FF2B5EF4-FFF2-40B4-BE49-F238E27FC236}">
                <a16:creationId xmlns:a16="http://schemas.microsoft.com/office/drawing/2014/main" id="{8D759888-2A6B-4DE4-B580-99717234E53D}"/>
              </a:ext>
            </a:extLst>
          </p:cNvPr>
          <p:cNvSpPr/>
          <p:nvPr/>
        </p:nvSpPr>
        <p:spPr>
          <a:xfrm>
            <a:off x="5934747" y="4683605"/>
            <a:ext cx="1184941" cy="253916"/>
          </a:xfrm>
          <a:prstGeom prst="rect">
            <a:avLst/>
          </a:prstGeom>
        </p:spPr>
        <p:txBody>
          <a:bodyPr wrap="none">
            <a:spAutoFit/>
          </a:bodyPr>
          <a:lstStyle/>
          <a:p>
            <a:pPr algn="r"/>
            <a:r>
              <a:rPr lang="en-US" sz="1050" i="1" dirty="0"/>
              <a:t>Sandt et al. 2018</a:t>
            </a:r>
          </a:p>
        </p:txBody>
      </p:sp>
    </p:spTree>
    <p:extLst>
      <p:ext uri="{BB962C8B-B14F-4D97-AF65-F5344CB8AC3E}">
        <p14:creationId xmlns:p14="http://schemas.microsoft.com/office/powerpoint/2010/main" val="22435400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48236" y="340002"/>
            <a:ext cx="8229600" cy="632535"/>
          </a:xfrm>
        </p:spPr>
        <p:txBody>
          <a:bodyPr/>
          <a:lstStyle/>
          <a:p>
            <a:r>
              <a:rPr lang="en-US" sz="4400" dirty="0"/>
              <a:t>Dynamic Complexity</a:t>
            </a:r>
          </a:p>
        </p:txBody>
      </p:sp>
      <p:pic>
        <p:nvPicPr>
          <p:cNvPr id="5" name="Picture 4" descr="Graph. Shows the number and rate of pedestrian deaths, FARS, 2000 through 2016. General decline from 2000 to 2009, followed by a general increase from 2009 to 2016. "/>
          <p:cNvPicPr>
            <a:picLocks noChangeAspect="1"/>
          </p:cNvPicPr>
          <p:nvPr/>
        </p:nvPicPr>
        <p:blipFill>
          <a:blip r:embed="rId3"/>
          <a:stretch>
            <a:fillRect/>
          </a:stretch>
        </p:blipFill>
        <p:spPr>
          <a:xfrm>
            <a:off x="4894355" y="2287020"/>
            <a:ext cx="3386800" cy="1846829"/>
          </a:xfrm>
          <a:prstGeom prst="rect">
            <a:avLst/>
          </a:prstGeom>
        </p:spPr>
      </p:pic>
      <p:pic>
        <p:nvPicPr>
          <p:cNvPr id="6" name="Picture 5" descr="Feedback loop for Pedestrian Infrastructure which has multiple nested feedback loops "/>
          <p:cNvPicPr>
            <a:picLocks noChangeAspect="1"/>
          </p:cNvPicPr>
          <p:nvPr/>
        </p:nvPicPr>
        <p:blipFill>
          <a:blip r:embed="rId4"/>
          <a:stretch>
            <a:fillRect/>
          </a:stretch>
        </p:blipFill>
        <p:spPr>
          <a:xfrm>
            <a:off x="124802" y="1656118"/>
            <a:ext cx="3174295" cy="2477731"/>
          </a:xfrm>
          <a:prstGeom prst="rect">
            <a:avLst/>
          </a:prstGeom>
        </p:spPr>
      </p:pic>
      <p:sp>
        <p:nvSpPr>
          <p:cNvPr id="7" name="Right Arrow 6"/>
          <p:cNvSpPr/>
          <p:nvPr/>
        </p:nvSpPr>
        <p:spPr>
          <a:xfrm>
            <a:off x="3383400" y="2821757"/>
            <a:ext cx="1082118" cy="502024"/>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3489883" y="2371763"/>
            <a:ext cx="1082117" cy="523220"/>
          </a:xfrm>
          <a:prstGeom prst="rect">
            <a:avLst/>
          </a:prstGeom>
          <a:noFill/>
        </p:spPr>
        <p:txBody>
          <a:bodyPr wrap="square" rtlCol="0">
            <a:spAutoFit/>
          </a:bodyPr>
          <a:lstStyle/>
          <a:p>
            <a:r>
              <a:rPr lang="en-US" sz="2800" b="1" dirty="0"/>
              <a:t>???</a:t>
            </a:r>
          </a:p>
        </p:txBody>
      </p:sp>
    </p:spTree>
    <p:extLst>
      <p:ext uri="{BB962C8B-B14F-4D97-AF65-F5344CB8AC3E}">
        <p14:creationId xmlns:p14="http://schemas.microsoft.com/office/powerpoint/2010/main" val="34528245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SRC_FHWA_16x9">
  <a:themeElements>
    <a:clrScheme name="DOT">
      <a:dk1>
        <a:srgbClr val="2F2B20"/>
      </a:dk1>
      <a:lt1>
        <a:srgbClr val="FFFFFF"/>
      </a:lt1>
      <a:dk2>
        <a:srgbClr val="005799"/>
      </a:dk2>
      <a:lt2>
        <a:srgbClr val="B8D2E6"/>
      </a:lt2>
      <a:accent1>
        <a:srgbClr val="A9A9A9"/>
      </a:accent1>
      <a:accent2>
        <a:srgbClr val="BEBEBE"/>
      </a:accent2>
      <a:accent3>
        <a:srgbClr val="D2D2D2"/>
      </a:accent3>
      <a:accent4>
        <a:srgbClr val="A3A3A3"/>
      </a:accent4>
      <a:accent5>
        <a:srgbClr val="C8C8C8"/>
      </a:accent5>
      <a:accent6>
        <a:srgbClr val="B1B1B1"/>
      </a:accent6>
      <a:hlink>
        <a:srgbClr val="005799"/>
      </a:hlink>
      <a:folHlink>
        <a:srgbClr val="4C7899"/>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HSRC_FHWA_16x9</Template>
  <TotalTime>5163</TotalTime>
  <Words>6040</Words>
  <Application>Microsoft Office PowerPoint</Application>
  <PresentationFormat>On-screen Show (16:9)</PresentationFormat>
  <Paragraphs>409</Paragraphs>
  <Slides>39</Slides>
  <Notes>39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39</vt:i4>
      </vt:variant>
    </vt:vector>
  </HeadingPairs>
  <TitlesOfParts>
    <vt:vector size="43" baseType="lpstr">
      <vt:lpstr>Arial</vt:lpstr>
      <vt:lpstr>Calibri</vt:lpstr>
      <vt:lpstr>Franklin Gothic Medium</vt:lpstr>
      <vt:lpstr>HSRC_FHWA_16x9</vt:lpstr>
      <vt:lpstr>Systems Perspectives in Ped/Bike Planning and Design</vt:lpstr>
      <vt:lpstr>Outline</vt:lpstr>
      <vt:lpstr>What is a System?</vt:lpstr>
      <vt:lpstr>Systems…</vt:lpstr>
      <vt:lpstr>Systems Thinking is About…</vt:lpstr>
      <vt:lpstr>Systems Thinking in Action</vt:lpstr>
      <vt:lpstr>Interconnectedness</vt:lpstr>
      <vt:lpstr>Dynamic Complexity</vt:lpstr>
      <vt:lpstr>Dynamic Complexity</vt:lpstr>
      <vt:lpstr>A Spectrum of Systems Tools</vt:lpstr>
      <vt:lpstr>Systems Methods Toolbox</vt:lpstr>
      <vt:lpstr>Community-Based Systems Thinking</vt:lpstr>
      <vt:lpstr>PowerPoint Presentation</vt:lpstr>
      <vt:lpstr>PowerPoint Presentation</vt:lpstr>
      <vt:lpstr>Let’s Conceptualize a System Together!</vt:lpstr>
      <vt:lpstr>Elements of a Causal Loop Diagram (CLD)</vt:lpstr>
      <vt:lpstr>Drawing a CLD (causes  focal variable  consequences, with loops)</vt:lpstr>
      <vt:lpstr>Drawing a CLD (causes  focal variable  consequences, with loops)</vt:lpstr>
      <vt:lpstr>Drawing a CLD (causes  focal variable  consequences, with loops)</vt:lpstr>
      <vt:lpstr>Drawing a CLD (causes  focal variable  consequences, with loops)</vt:lpstr>
      <vt:lpstr>Drawing a CLD (causes  focal variable  consequences, with loops)</vt:lpstr>
      <vt:lpstr>Drawing a CLD (causes  focal variable  consequences, with loops)</vt:lpstr>
      <vt:lpstr>In-Class Activity</vt:lpstr>
      <vt:lpstr>Systems Thinking to Dive Below the Surface</vt:lpstr>
      <vt:lpstr>Community-Based Systems Thinking Can…</vt:lpstr>
      <vt:lpstr>Systems Methods Toolbox</vt:lpstr>
      <vt:lpstr>Bicycling Safety Causal Loop Diagram</vt:lpstr>
      <vt:lpstr>Bicycling Safety Simulation Model</vt:lpstr>
      <vt:lpstr>Bicycling Safety Simulation Model</vt:lpstr>
      <vt:lpstr>Bicycling Safety Simulation Model</vt:lpstr>
      <vt:lpstr>Bicycling Safety Simulation Model</vt:lpstr>
      <vt:lpstr>Simulation Results: Bicycle Mode Share</vt:lpstr>
      <vt:lpstr>Simulation Results: Cyclist Serious Injuries/Deaths</vt:lpstr>
      <vt:lpstr>Simulation Results: Cyclist Serious Injuries/Death Rate</vt:lpstr>
      <vt:lpstr>Simulation Results: Annual Air Pollution Mortality</vt:lpstr>
      <vt:lpstr>Insights from SD Simulation Modeling?</vt:lpstr>
      <vt:lpstr>Recap: Terms and Concepts</vt:lpstr>
      <vt:lpstr>Additional Systems Reading and Examples</vt:lpstr>
      <vt:lpstr>Summary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Title</dc:title>
  <dc:creator>Kristen Brookshire</dc:creator>
  <cp:lastModifiedBy>Brookshire, Kristen Holly</cp:lastModifiedBy>
  <cp:revision>92</cp:revision>
  <dcterms:created xsi:type="dcterms:W3CDTF">2019-02-14T20:40:13Z</dcterms:created>
  <dcterms:modified xsi:type="dcterms:W3CDTF">2019-10-02T17:26:45Z</dcterms:modified>
</cp:coreProperties>
</file>